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66" r:id="rId3"/>
    <p:sldId id="380" r:id="rId4"/>
    <p:sldId id="384" r:id="rId5"/>
    <p:sldId id="390" r:id="rId6"/>
    <p:sldId id="389" r:id="rId7"/>
    <p:sldId id="385" r:id="rId8"/>
    <p:sldId id="378" r:id="rId9"/>
    <p:sldId id="379" r:id="rId10"/>
    <p:sldId id="381" r:id="rId11"/>
    <p:sldId id="383" r:id="rId12"/>
    <p:sldId id="308" r:id="rId13"/>
    <p:sldId id="281" r:id="rId14"/>
    <p:sldId id="282" r:id="rId15"/>
    <p:sldId id="263" r:id="rId16"/>
    <p:sldId id="332" r:id="rId17"/>
    <p:sldId id="333" r:id="rId18"/>
    <p:sldId id="335" r:id="rId19"/>
    <p:sldId id="337" r:id="rId20"/>
    <p:sldId id="339" r:id="rId21"/>
    <p:sldId id="287" r:id="rId22"/>
    <p:sldId id="391" r:id="rId23"/>
    <p:sldId id="392" r:id="rId24"/>
    <p:sldId id="309" r:id="rId25"/>
    <p:sldId id="393" r:id="rId26"/>
    <p:sldId id="315" r:id="rId27"/>
    <p:sldId id="340" r:id="rId28"/>
    <p:sldId id="394" r:id="rId29"/>
    <p:sldId id="323" r:id="rId30"/>
    <p:sldId id="324" r:id="rId31"/>
    <p:sldId id="405" r:id="rId32"/>
    <p:sldId id="395" r:id="rId33"/>
    <p:sldId id="329" r:id="rId34"/>
    <p:sldId id="396" r:id="rId35"/>
    <p:sldId id="397" r:id="rId36"/>
    <p:sldId id="399" r:id="rId37"/>
    <p:sldId id="398" r:id="rId38"/>
    <p:sldId id="401" r:id="rId39"/>
    <p:sldId id="400" r:id="rId40"/>
    <p:sldId id="406" r:id="rId41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9"/>
    <a:srgbClr val="EB6153"/>
    <a:srgbClr val="00FF00"/>
    <a:srgbClr val="CC66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E8E23-DBCA-486F-A130-C06E5780C2D4}" v="63" dt="2022-03-06T04:13:52.482"/>
    <p1510:client id="{45ADE786-03AB-4B1D-BC79-D72BA9783CE2}" v="21" dt="2022-03-06T01:46:17.012"/>
    <p1510:client id="{CADFC344-F582-408B-930A-32682F4AF5AE}" v="15" dt="2022-03-06T02:58:42.947"/>
    <p1510:client id="{E4889D0D-444D-4C56-8599-C579A3DCE6DA}" v="2" dt="2022-03-06T01:52:57.591"/>
    <p1510:client id="{F84B734C-A1FE-4094-98D7-4FF21D2DA2C6}" v="22" dt="2022-03-06T03:30:47.0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6984" autoAdjust="0"/>
  </p:normalViewPr>
  <p:slideViewPr>
    <p:cSldViewPr>
      <p:cViewPr varScale="1">
        <p:scale>
          <a:sx n="77" d="100"/>
          <a:sy n="77" d="100"/>
        </p:scale>
        <p:origin x="888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5D891-E826-419D-8334-15A7DF2439C0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6E620-AE39-432B-AFC6-FD148AC07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5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51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总结一下 针对这些问题，可以建立重要的词的词库，增加理解能力与位置信息。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30F3-A073-4590-9657-D0154FCA04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8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下面我们开始优化模型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6E620-AE39-432B-AFC6-FD148AC07C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67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首先建立词库，对文本初步筛选，得到的回答从</a:t>
            </a:r>
            <a:r>
              <a:rPr lang="en-US" altLang="zh-CN"/>
              <a:t>3</a:t>
            </a:r>
            <a:r>
              <a:rPr lang="zh-CN" altLang="en-US"/>
              <a:t>个到</a:t>
            </a:r>
            <a:r>
              <a:rPr lang="en-US" altLang="zh-CN"/>
              <a:t>9</a:t>
            </a:r>
            <a:r>
              <a:rPr lang="zh-CN" altLang="en-US"/>
              <a:t>个，更加丰富。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6E620-AE39-432B-AFC6-FD148AC07C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82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同样利用词库丰富问题表述，回答更加丰富。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6E620-AE39-432B-AFC6-FD148AC07C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22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最后增加位置信息，认为标题要比摘要更重要。回答丰富且合理。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6E620-AE39-432B-AFC6-FD148AC07C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71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最终模型经过三个方面的改进，改善了</a:t>
            </a:r>
            <a:r>
              <a:rPr lang="en-US" altLang="zh-CN"/>
              <a:t>6</a:t>
            </a:r>
            <a:r>
              <a:rPr lang="zh-CN" altLang="en-US"/>
              <a:t>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30F3-A073-4590-9657-D0154FCA04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27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8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72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2020-03-13 29500</a:t>
            </a:r>
          </a:p>
          <a:p>
            <a:r>
              <a:rPr lang="en-US" altLang="zh-CN" dirty="0"/>
              <a:t>2022-04-21 1015768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5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9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目标：检索预设的九个最高优先级的问题的答案</a:t>
            </a:r>
            <a:endParaRPr lang="en-US" altLang="zh-CN" dirty="0"/>
          </a:p>
          <a:p>
            <a:r>
              <a:rPr lang="zh-CN" altLang="en-US" dirty="0"/>
              <a:t>问题：数据库里有一百万篇论文，每次都全部检索消耗过大</a:t>
            </a:r>
            <a:endParaRPr lang="en-US" altLang="zh-CN" dirty="0"/>
          </a:p>
          <a:p>
            <a:r>
              <a:rPr lang="zh-CN" altLang="en-US" dirty="0"/>
              <a:t>解决方案：分为两步走，先通过文献抽取减少搜索的范围，再进行问答</a:t>
            </a:r>
            <a:endParaRPr lang="en-US" altLang="zh-CN" dirty="0"/>
          </a:p>
          <a:p>
            <a:r>
              <a:rPr lang="zh-CN" altLang="en-US" dirty="0"/>
              <a:t>具体过程：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数据预处理：缺失词处理、去重（文章）、选择</a:t>
            </a:r>
            <a:r>
              <a:rPr lang="en-US" altLang="zh-CN" dirty="0"/>
              <a:t>2020</a:t>
            </a:r>
            <a:r>
              <a:rPr lang="zh-CN" altLang="en-US" dirty="0"/>
              <a:t>年以后的文章、只保留英文文献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文献表示、文献抽取：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问答：从已抽取出的文章找出答案；</a:t>
            </a:r>
            <a:r>
              <a:rPr lang="en-US" altLang="zh-CN" dirty="0"/>
              <a:t>hugging face </a:t>
            </a:r>
            <a:r>
              <a:rPr lang="zh-CN" altLang="en-US" dirty="0"/>
              <a:t>上 </a:t>
            </a:r>
            <a:r>
              <a:rPr lang="en-US" altLang="zh-CN" dirty="0" err="1"/>
              <a:t>BioBERT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88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四大医学期刊：</a:t>
            </a:r>
            <a:r>
              <a:rPr lang="en-US" altLang="zh-CN" dirty="0"/>
              <a:t>NEJM</a:t>
            </a:r>
            <a:r>
              <a:rPr lang="zh-CN" altLang="en-US" dirty="0"/>
              <a:t>、</a:t>
            </a:r>
            <a:r>
              <a:rPr lang="en-US" altLang="zh-CN" dirty="0"/>
              <a:t>Lancet</a:t>
            </a:r>
            <a:r>
              <a:rPr lang="zh-CN" altLang="en-US" dirty="0"/>
              <a:t>、</a:t>
            </a:r>
            <a:r>
              <a:rPr lang="en-US" altLang="zh-CN" dirty="0"/>
              <a:t>JAMA</a:t>
            </a:r>
            <a:r>
              <a:rPr lang="zh-CN" altLang="en-US" dirty="0"/>
              <a:t>、</a:t>
            </a:r>
            <a:r>
              <a:rPr lang="en-US" altLang="zh-CN" dirty="0"/>
              <a:t>BMJ</a:t>
            </a:r>
            <a:br>
              <a:rPr lang="en-US" altLang="zh-CN" dirty="0"/>
            </a:br>
            <a:r>
              <a:rPr lang="en-US" altLang="zh-CN" dirty="0" err="1"/>
              <a:t>PloS</a:t>
            </a:r>
            <a:r>
              <a:rPr lang="en-US" altLang="zh-CN" dirty="0"/>
              <a:t> One</a:t>
            </a:r>
            <a:r>
              <a:rPr lang="zh-CN" altLang="en-US" dirty="0"/>
              <a:t>、</a:t>
            </a:r>
            <a:r>
              <a:rPr lang="en-US" altLang="zh-CN" dirty="0" err="1"/>
              <a:t>bioRxiv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6E620-AE39-432B-AFC6-FD148AC07C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4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采用</a:t>
            </a:r>
            <a:r>
              <a:rPr lang="en-US" altLang="zh-CN"/>
              <a:t>TF-IDF</a:t>
            </a:r>
            <a:r>
              <a:rPr lang="zh-CN" altLang="en-US"/>
              <a:t>进行相似度计算，</a:t>
            </a:r>
            <a:r>
              <a:rPr lang="en-US" altLang="zh-CN"/>
              <a:t>TF</a:t>
            </a:r>
            <a:r>
              <a:rPr lang="zh-CN" altLang="en-US"/>
              <a:t>是词频，</a:t>
            </a:r>
            <a:r>
              <a:rPr lang="en-US" altLang="zh-CN"/>
              <a:t>IDF</a:t>
            </a:r>
            <a:r>
              <a:rPr lang="zh-CN" altLang="en-US"/>
              <a:t>体现区分能力。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30F3-A073-4590-9657-D0154FCA04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66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直接利用</a:t>
            </a:r>
            <a:r>
              <a:rPr lang="en-US" altLang="zh-CN"/>
              <a:t>TF-IDF</a:t>
            </a:r>
            <a:r>
              <a:rPr lang="zh-CN" altLang="en-US"/>
              <a:t>效果较差。比如屏幕下方的回答了新冠的危险因素，可以说是驴唇不对马嘴。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6E620-AE39-432B-AFC6-FD148AC07C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59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其实</a:t>
            </a:r>
            <a:r>
              <a:rPr lang="en-US" altLang="zh-CN"/>
              <a:t>TF-IDF</a:t>
            </a:r>
            <a:r>
              <a:rPr lang="zh-CN" altLang="en-US"/>
              <a:t>对于词语的区分能力已经很强了，但是问答模型的预设其实就是用户的要求已经表达清晰，其次</a:t>
            </a:r>
            <a:r>
              <a:rPr lang="en-US" altLang="zh-CN"/>
              <a:t>TF-IDF</a:t>
            </a:r>
            <a:r>
              <a:rPr lang="zh-CN" altLang="en-US"/>
              <a:t>模型本身单纯采用匹配，缺少理解，更缺少位置信息，最后对于用户来说注重的是大方向，比如开心和高兴是一样的。所以还需要建立专业词库。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530F3-A073-4590-9657-D0154FCA04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8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85670" y="354837"/>
            <a:ext cx="882065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ED7A08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04813" y="1514602"/>
            <a:ext cx="4897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9031" y="4401310"/>
            <a:ext cx="3172968" cy="245668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82"/>
            <a:ext cx="12191999" cy="43976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332732"/>
            <a:ext cx="12191999" cy="44805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4401311"/>
            <a:ext cx="12192000" cy="195580"/>
          </a:xfrm>
          <a:custGeom>
            <a:avLst/>
            <a:gdLst/>
            <a:ahLst/>
            <a:cxnLst/>
            <a:rect l="l" t="t" r="r" b="b"/>
            <a:pathLst>
              <a:path w="12192000" h="195579">
                <a:moveTo>
                  <a:pt x="0" y="195071"/>
                </a:moveTo>
                <a:lnTo>
                  <a:pt x="12192000" y="195071"/>
                </a:lnTo>
                <a:lnTo>
                  <a:pt x="12192000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1783" y="141731"/>
            <a:ext cx="2243328" cy="62788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82"/>
            <a:ext cx="12191999" cy="439762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12192000" cy="4401820"/>
          </a:xfrm>
          <a:custGeom>
            <a:avLst/>
            <a:gdLst/>
            <a:ahLst/>
            <a:cxnLst/>
            <a:rect l="l" t="t" r="r" b="b"/>
            <a:pathLst>
              <a:path w="12192000" h="4401820">
                <a:moveTo>
                  <a:pt x="12192000" y="0"/>
                </a:moveTo>
                <a:lnTo>
                  <a:pt x="0" y="0"/>
                </a:lnTo>
                <a:lnTo>
                  <a:pt x="0" y="4401312"/>
                </a:lnTo>
                <a:lnTo>
                  <a:pt x="12192000" y="4401312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C39">
              <a:alpha val="90194"/>
            </a:srgbClr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0" y="4389501"/>
            <a:ext cx="12192000" cy="19050"/>
          </a:xfrm>
          <a:custGeom>
            <a:avLst/>
            <a:gdLst/>
            <a:ahLst/>
            <a:cxnLst/>
            <a:rect l="l" t="t" r="r" b="b"/>
            <a:pathLst>
              <a:path w="12192000" h="19050">
                <a:moveTo>
                  <a:pt x="0" y="0"/>
                </a:moveTo>
                <a:lnTo>
                  <a:pt x="0" y="19050"/>
                </a:lnTo>
                <a:lnTo>
                  <a:pt x="12191999" y="190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1783" y="141731"/>
            <a:ext cx="2243328" cy="627887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664207" y="3107435"/>
            <a:ext cx="8945880" cy="3016250"/>
          </a:xfrm>
          <a:custGeom>
            <a:avLst/>
            <a:gdLst/>
            <a:ahLst/>
            <a:cxnLst/>
            <a:rect l="l" t="t" r="r" b="b"/>
            <a:pathLst>
              <a:path w="8945880" h="3016250">
                <a:moveTo>
                  <a:pt x="8849233" y="0"/>
                </a:moveTo>
                <a:lnTo>
                  <a:pt x="96647" y="0"/>
                </a:lnTo>
                <a:lnTo>
                  <a:pt x="59043" y="7600"/>
                </a:lnTo>
                <a:lnTo>
                  <a:pt x="28320" y="28321"/>
                </a:lnTo>
                <a:lnTo>
                  <a:pt x="7600" y="59043"/>
                </a:lnTo>
                <a:lnTo>
                  <a:pt x="0" y="96647"/>
                </a:lnTo>
                <a:lnTo>
                  <a:pt x="0" y="2919336"/>
                </a:lnTo>
                <a:lnTo>
                  <a:pt x="7600" y="2956958"/>
                </a:lnTo>
                <a:lnTo>
                  <a:pt x="28321" y="2987682"/>
                </a:lnTo>
                <a:lnTo>
                  <a:pt x="59043" y="3008399"/>
                </a:lnTo>
                <a:lnTo>
                  <a:pt x="96647" y="3015996"/>
                </a:lnTo>
                <a:lnTo>
                  <a:pt x="8849233" y="3015996"/>
                </a:lnTo>
                <a:lnTo>
                  <a:pt x="8886836" y="3008399"/>
                </a:lnTo>
                <a:lnTo>
                  <a:pt x="8917559" y="2987682"/>
                </a:lnTo>
                <a:lnTo>
                  <a:pt x="8938279" y="2956958"/>
                </a:lnTo>
                <a:lnTo>
                  <a:pt x="8945880" y="2919336"/>
                </a:lnTo>
                <a:lnTo>
                  <a:pt x="8945880" y="96647"/>
                </a:lnTo>
                <a:lnTo>
                  <a:pt x="8938279" y="59043"/>
                </a:lnTo>
                <a:lnTo>
                  <a:pt x="8917559" y="28320"/>
                </a:lnTo>
                <a:lnTo>
                  <a:pt x="8886836" y="7600"/>
                </a:lnTo>
                <a:lnTo>
                  <a:pt x="8849233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6" name="bg object 26"/>
          <p:cNvSpPr/>
          <p:nvPr/>
        </p:nvSpPr>
        <p:spPr>
          <a:xfrm>
            <a:off x="1464563" y="3223260"/>
            <a:ext cx="9345295" cy="2900680"/>
          </a:xfrm>
          <a:custGeom>
            <a:avLst/>
            <a:gdLst/>
            <a:ahLst/>
            <a:cxnLst/>
            <a:rect l="l" t="t" r="r" b="b"/>
            <a:pathLst>
              <a:path w="9345295" h="2900679">
                <a:moveTo>
                  <a:pt x="9252204" y="0"/>
                </a:moveTo>
                <a:lnTo>
                  <a:pt x="92964" y="0"/>
                </a:lnTo>
                <a:lnTo>
                  <a:pt x="56792" y="7310"/>
                </a:lnTo>
                <a:lnTo>
                  <a:pt x="27241" y="27241"/>
                </a:lnTo>
                <a:lnTo>
                  <a:pt x="7310" y="56792"/>
                </a:lnTo>
                <a:lnTo>
                  <a:pt x="0" y="92963"/>
                </a:lnTo>
                <a:lnTo>
                  <a:pt x="0" y="2807220"/>
                </a:lnTo>
                <a:lnTo>
                  <a:pt x="7310" y="2843400"/>
                </a:lnTo>
                <a:lnTo>
                  <a:pt x="27241" y="2872946"/>
                </a:lnTo>
                <a:lnTo>
                  <a:pt x="56792" y="2892867"/>
                </a:lnTo>
                <a:lnTo>
                  <a:pt x="92964" y="2900172"/>
                </a:lnTo>
                <a:lnTo>
                  <a:pt x="9252204" y="2900172"/>
                </a:lnTo>
                <a:lnTo>
                  <a:pt x="9288375" y="2892867"/>
                </a:lnTo>
                <a:lnTo>
                  <a:pt x="9317926" y="2872946"/>
                </a:lnTo>
                <a:lnTo>
                  <a:pt x="9337857" y="2843400"/>
                </a:lnTo>
                <a:lnTo>
                  <a:pt x="9345167" y="2807220"/>
                </a:lnTo>
                <a:lnTo>
                  <a:pt x="9345167" y="92963"/>
                </a:lnTo>
                <a:lnTo>
                  <a:pt x="9337857" y="56792"/>
                </a:lnTo>
                <a:lnTo>
                  <a:pt x="9317926" y="27241"/>
                </a:lnTo>
                <a:lnTo>
                  <a:pt x="9288375" y="7310"/>
                </a:lnTo>
                <a:lnTo>
                  <a:pt x="9252204" y="0"/>
                </a:lnTo>
                <a:close/>
              </a:path>
            </a:pathLst>
          </a:custGeom>
          <a:solidFill>
            <a:srgbClr val="FFFFFF">
              <a:alpha val="94117"/>
            </a:srgbClr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3336" y="3017532"/>
            <a:ext cx="10606278" cy="34328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50669" y="863346"/>
            <a:ext cx="10318750" cy="0"/>
          </a:xfrm>
          <a:custGeom>
            <a:avLst/>
            <a:gdLst/>
            <a:ahLst/>
            <a:cxnLst/>
            <a:rect l="l" t="t" r="r" b="b"/>
            <a:pathLst>
              <a:path w="10318750">
                <a:moveTo>
                  <a:pt x="0" y="0"/>
                </a:moveTo>
                <a:lnTo>
                  <a:pt x="10318623" y="0"/>
                </a:lnTo>
              </a:path>
            </a:pathLst>
          </a:custGeom>
          <a:ln w="28575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1163300" y="6187440"/>
            <a:ext cx="706120" cy="670560"/>
          </a:xfrm>
          <a:custGeom>
            <a:avLst/>
            <a:gdLst/>
            <a:ahLst/>
            <a:cxnLst/>
            <a:rect l="l" t="t" r="r" b="b"/>
            <a:pathLst>
              <a:path w="706120" h="670559">
                <a:moveTo>
                  <a:pt x="0" y="670560"/>
                </a:moveTo>
                <a:lnTo>
                  <a:pt x="705611" y="670560"/>
                </a:lnTo>
                <a:lnTo>
                  <a:pt x="70561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318515" y="0"/>
            <a:ext cx="1049020" cy="873760"/>
          </a:xfrm>
          <a:custGeom>
            <a:avLst/>
            <a:gdLst/>
            <a:ahLst/>
            <a:cxnLst/>
            <a:rect l="l" t="t" r="r" b="b"/>
            <a:pathLst>
              <a:path w="1049020" h="873760">
                <a:moveTo>
                  <a:pt x="1048512" y="0"/>
                </a:moveTo>
                <a:lnTo>
                  <a:pt x="0" y="0"/>
                </a:lnTo>
                <a:lnTo>
                  <a:pt x="0" y="873251"/>
                </a:lnTo>
                <a:lnTo>
                  <a:pt x="1048512" y="873251"/>
                </a:lnTo>
                <a:lnTo>
                  <a:pt x="1048512" y="0"/>
                </a:lnTo>
                <a:close/>
              </a:path>
            </a:pathLst>
          </a:custGeom>
          <a:solidFill>
            <a:srgbClr val="006C39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318515" y="0"/>
            <a:ext cx="1049020" cy="873760"/>
          </a:xfrm>
          <a:custGeom>
            <a:avLst/>
            <a:gdLst/>
            <a:ahLst/>
            <a:cxnLst/>
            <a:rect l="l" t="t" r="r" b="b"/>
            <a:pathLst>
              <a:path w="1049020" h="873760">
                <a:moveTo>
                  <a:pt x="0" y="873251"/>
                </a:moveTo>
                <a:lnTo>
                  <a:pt x="1048512" y="873251"/>
                </a:lnTo>
                <a:lnTo>
                  <a:pt x="1048512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12700">
            <a:solidFill>
              <a:srgbClr val="006C39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318515" y="6187440"/>
            <a:ext cx="10845165" cy="670560"/>
          </a:xfrm>
          <a:custGeom>
            <a:avLst/>
            <a:gdLst/>
            <a:ahLst/>
            <a:cxnLst/>
            <a:rect l="l" t="t" r="r" b="b"/>
            <a:pathLst>
              <a:path w="10845165" h="670559">
                <a:moveTo>
                  <a:pt x="10844784" y="0"/>
                </a:moveTo>
                <a:lnTo>
                  <a:pt x="0" y="0"/>
                </a:lnTo>
                <a:lnTo>
                  <a:pt x="0" y="670560"/>
                </a:lnTo>
                <a:lnTo>
                  <a:pt x="10844784" y="670560"/>
                </a:lnTo>
                <a:lnTo>
                  <a:pt x="10844784" y="0"/>
                </a:lnTo>
                <a:close/>
              </a:path>
            </a:pathLst>
          </a:custGeom>
          <a:solidFill>
            <a:srgbClr val="006C39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1379219" y="0"/>
            <a:ext cx="166370" cy="875030"/>
          </a:xfrm>
          <a:custGeom>
            <a:avLst/>
            <a:gdLst/>
            <a:ahLst/>
            <a:cxnLst/>
            <a:rect l="l" t="t" r="r" b="b"/>
            <a:pathLst>
              <a:path w="166369" h="875030">
                <a:moveTo>
                  <a:pt x="166115" y="0"/>
                </a:moveTo>
                <a:lnTo>
                  <a:pt x="0" y="0"/>
                </a:lnTo>
                <a:lnTo>
                  <a:pt x="0" y="874776"/>
                </a:lnTo>
                <a:lnTo>
                  <a:pt x="166115" y="874776"/>
                </a:lnTo>
                <a:lnTo>
                  <a:pt x="166115" y="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1379219" y="0"/>
            <a:ext cx="166370" cy="875030"/>
          </a:xfrm>
          <a:custGeom>
            <a:avLst/>
            <a:gdLst/>
            <a:ahLst/>
            <a:cxnLst/>
            <a:rect l="l" t="t" r="r" b="b"/>
            <a:pathLst>
              <a:path w="166369" h="875030">
                <a:moveTo>
                  <a:pt x="0" y="874776"/>
                </a:moveTo>
                <a:lnTo>
                  <a:pt x="166115" y="874776"/>
                </a:lnTo>
                <a:lnTo>
                  <a:pt x="166115" y="0"/>
                </a:lnTo>
                <a:lnTo>
                  <a:pt x="0" y="0"/>
                </a:lnTo>
                <a:lnTo>
                  <a:pt x="0" y="874776"/>
                </a:lnTo>
                <a:close/>
              </a:path>
            </a:pathLst>
          </a:custGeom>
          <a:ln w="12700">
            <a:solidFill>
              <a:srgbClr val="A03E0A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3951" y="6418326"/>
            <a:ext cx="213360" cy="24002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19044" y="6464182"/>
            <a:ext cx="118004" cy="17893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55876" y="6402323"/>
            <a:ext cx="214344" cy="27007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96690" y="6463284"/>
            <a:ext cx="125196" cy="149351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3480" y="6432803"/>
            <a:ext cx="190531" cy="20421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598932" y="6399784"/>
            <a:ext cx="219710" cy="276860"/>
          </a:xfrm>
          <a:custGeom>
            <a:avLst/>
            <a:gdLst/>
            <a:ahLst/>
            <a:cxnLst/>
            <a:rect l="l" t="t" r="r" b="b"/>
            <a:pathLst>
              <a:path w="219709" h="276859">
                <a:moveTo>
                  <a:pt x="86868" y="213918"/>
                </a:moveTo>
                <a:lnTo>
                  <a:pt x="85153" y="208813"/>
                </a:lnTo>
                <a:lnTo>
                  <a:pt x="74866" y="203708"/>
                </a:lnTo>
                <a:lnTo>
                  <a:pt x="67144" y="234124"/>
                </a:lnTo>
                <a:lnTo>
                  <a:pt x="59436" y="263245"/>
                </a:lnTo>
                <a:lnTo>
                  <a:pt x="59436" y="266649"/>
                </a:lnTo>
                <a:lnTo>
                  <a:pt x="62865" y="270052"/>
                </a:lnTo>
                <a:lnTo>
                  <a:pt x="69723" y="273456"/>
                </a:lnTo>
                <a:lnTo>
                  <a:pt x="74866" y="276860"/>
                </a:lnTo>
                <a:lnTo>
                  <a:pt x="79362" y="249008"/>
                </a:lnTo>
                <a:lnTo>
                  <a:pt x="81851" y="235470"/>
                </a:lnTo>
                <a:lnTo>
                  <a:pt x="85153" y="222415"/>
                </a:lnTo>
                <a:lnTo>
                  <a:pt x="86868" y="213918"/>
                </a:lnTo>
                <a:close/>
              </a:path>
              <a:path w="219709" h="276859">
                <a:moveTo>
                  <a:pt x="219456" y="194310"/>
                </a:moveTo>
                <a:lnTo>
                  <a:pt x="212598" y="190500"/>
                </a:lnTo>
                <a:lnTo>
                  <a:pt x="202311" y="187960"/>
                </a:lnTo>
                <a:lnTo>
                  <a:pt x="195453" y="185420"/>
                </a:lnTo>
                <a:lnTo>
                  <a:pt x="170802" y="187960"/>
                </a:lnTo>
                <a:lnTo>
                  <a:pt x="159042" y="191770"/>
                </a:lnTo>
                <a:lnTo>
                  <a:pt x="147447" y="198120"/>
                </a:lnTo>
                <a:lnTo>
                  <a:pt x="145732" y="199390"/>
                </a:lnTo>
                <a:lnTo>
                  <a:pt x="140589" y="199390"/>
                </a:lnTo>
                <a:lnTo>
                  <a:pt x="141097" y="191770"/>
                </a:lnTo>
                <a:lnTo>
                  <a:pt x="144653" y="185420"/>
                </a:lnTo>
                <a:lnTo>
                  <a:pt x="146113" y="184150"/>
                </a:lnTo>
                <a:lnTo>
                  <a:pt x="150469" y="180340"/>
                </a:lnTo>
                <a:lnTo>
                  <a:pt x="157734" y="176530"/>
                </a:lnTo>
                <a:lnTo>
                  <a:pt x="164592" y="176530"/>
                </a:lnTo>
                <a:lnTo>
                  <a:pt x="171450" y="175260"/>
                </a:lnTo>
                <a:lnTo>
                  <a:pt x="183451" y="175260"/>
                </a:lnTo>
                <a:lnTo>
                  <a:pt x="188595" y="173990"/>
                </a:lnTo>
                <a:lnTo>
                  <a:pt x="190766" y="165100"/>
                </a:lnTo>
                <a:lnTo>
                  <a:pt x="191706" y="161290"/>
                </a:lnTo>
                <a:lnTo>
                  <a:pt x="192024" y="160020"/>
                </a:lnTo>
                <a:lnTo>
                  <a:pt x="189445" y="156210"/>
                </a:lnTo>
                <a:lnTo>
                  <a:pt x="188595" y="154940"/>
                </a:lnTo>
                <a:lnTo>
                  <a:pt x="186309" y="153670"/>
                </a:lnTo>
                <a:lnTo>
                  <a:pt x="181737" y="151130"/>
                </a:lnTo>
                <a:lnTo>
                  <a:pt x="180022" y="149860"/>
                </a:lnTo>
                <a:lnTo>
                  <a:pt x="176593" y="149860"/>
                </a:lnTo>
                <a:lnTo>
                  <a:pt x="173164" y="148590"/>
                </a:lnTo>
                <a:lnTo>
                  <a:pt x="176593" y="144780"/>
                </a:lnTo>
                <a:lnTo>
                  <a:pt x="178308" y="144780"/>
                </a:lnTo>
                <a:lnTo>
                  <a:pt x="186880" y="140970"/>
                </a:lnTo>
                <a:lnTo>
                  <a:pt x="190309" y="134620"/>
                </a:lnTo>
                <a:lnTo>
                  <a:pt x="188595" y="125730"/>
                </a:lnTo>
                <a:lnTo>
                  <a:pt x="188595" y="120650"/>
                </a:lnTo>
                <a:lnTo>
                  <a:pt x="188595" y="118110"/>
                </a:lnTo>
                <a:lnTo>
                  <a:pt x="181737" y="114300"/>
                </a:lnTo>
                <a:lnTo>
                  <a:pt x="174879" y="113030"/>
                </a:lnTo>
                <a:lnTo>
                  <a:pt x="166306" y="110502"/>
                </a:lnTo>
                <a:lnTo>
                  <a:pt x="166306" y="124460"/>
                </a:lnTo>
                <a:lnTo>
                  <a:pt x="162877" y="129540"/>
                </a:lnTo>
                <a:lnTo>
                  <a:pt x="138874" y="153670"/>
                </a:lnTo>
                <a:lnTo>
                  <a:pt x="137160" y="153670"/>
                </a:lnTo>
                <a:lnTo>
                  <a:pt x="137160" y="151130"/>
                </a:lnTo>
                <a:lnTo>
                  <a:pt x="135445" y="151130"/>
                </a:lnTo>
                <a:lnTo>
                  <a:pt x="138874" y="140970"/>
                </a:lnTo>
                <a:lnTo>
                  <a:pt x="138874" y="124460"/>
                </a:lnTo>
                <a:lnTo>
                  <a:pt x="138874" y="120650"/>
                </a:lnTo>
                <a:lnTo>
                  <a:pt x="162877" y="120650"/>
                </a:lnTo>
                <a:lnTo>
                  <a:pt x="166306" y="124460"/>
                </a:lnTo>
                <a:lnTo>
                  <a:pt x="166306" y="110502"/>
                </a:lnTo>
                <a:lnTo>
                  <a:pt x="161988" y="109220"/>
                </a:lnTo>
                <a:lnTo>
                  <a:pt x="148945" y="107950"/>
                </a:lnTo>
                <a:lnTo>
                  <a:pt x="130327" y="109689"/>
                </a:lnTo>
                <a:lnTo>
                  <a:pt x="130327" y="135890"/>
                </a:lnTo>
                <a:lnTo>
                  <a:pt x="127939" y="146050"/>
                </a:lnTo>
                <a:lnTo>
                  <a:pt x="123304" y="153670"/>
                </a:lnTo>
                <a:lnTo>
                  <a:pt x="116586" y="156210"/>
                </a:lnTo>
                <a:lnTo>
                  <a:pt x="116586" y="149860"/>
                </a:lnTo>
                <a:lnTo>
                  <a:pt x="114871" y="143510"/>
                </a:lnTo>
                <a:lnTo>
                  <a:pt x="114871" y="138430"/>
                </a:lnTo>
                <a:lnTo>
                  <a:pt x="114871" y="133350"/>
                </a:lnTo>
                <a:lnTo>
                  <a:pt x="116586" y="130810"/>
                </a:lnTo>
                <a:lnTo>
                  <a:pt x="118300" y="130810"/>
                </a:lnTo>
                <a:lnTo>
                  <a:pt x="120015" y="129540"/>
                </a:lnTo>
                <a:lnTo>
                  <a:pt x="125158" y="125730"/>
                </a:lnTo>
                <a:lnTo>
                  <a:pt x="130302" y="124460"/>
                </a:lnTo>
                <a:lnTo>
                  <a:pt x="130327" y="135890"/>
                </a:lnTo>
                <a:lnTo>
                  <a:pt x="130327" y="109689"/>
                </a:lnTo>
                <a:lnTo>
                  <a:pt x="121729" y="110490"/>
                </a:lnTo>
                <a:lnTo>
                  <a:pt x="125158" y="104140"/>
                </a:lnTo>
                <a:lnTo>
                  <a:pt x="126873" y="99060"/>
                </a:lnTo>
                <a:lnTo>
                  <a:pt x="130302" y="91440"/>
                </a:lnTo>
                <a:lnTo>
                  <a:pt x="132016" y="86360"/>
                </a:lnTo>
                <a:lnTo>
                  <a:pt x="133731" y="85090"/>
                </a:lnTo>
                <a:lnTo>
                  <a:pt x="140589" y="85090"/>
                </a:lnTo>
                <a:lnTo>
                  <a:pt x="176593" y="74930"/>
                </a:lnTo>
                <a:lnTo>
                  <a:pt x="180022" y="74930"/>
                </a:lnTo>
                <a:lnTo>
                  <a:pt x="181737" y="71120"/>
                </a:lnTo>
                <a:lnTo>
                  <a:pt x="181737" y="69850"/>
                </a:lnTo>
                <a:lnTo>
                  <a:pt x="181737" y="66040"/>
                </a:lnTo>
                <a:lnTo>
                  <a:pt x="173164" y="59690"/>
                </a:lnTo>
                <a:lnTo>
                  <a:pt x="168021" y="59690"/>
                </a:lnTo>
                <a:lnTo>
                  <a:pt x="157886" y="63500"/>
                </a:lnTo>
                <a:lnTo>
                  <a:pt x="150876" y="64770"/>
                </a:lnTo>
                <a:lnTo>
                  <a:pt x="143852" y="67310"/>
                </a:lnTo>
                <a:lnTo>
                  <a:pt x="137160" y="69850"/>
                </a:lnTo>
                <a:lnTo>
                  <a:pt x="140347" y="55880"/>
                </a:lnTo>
                <a:lnTo>
                  <a:pt x="143370" y="41910"/>
                </a:lnTo>
                <a:lnTo>
                  <a:pt x="148005" y="30480"/>
                </a:lnTo>
                <a:lnTo>
                  <a:pt x="156019" y="19050"/>
                </a:lnTo>
                <a:lnTo>
                  <a:pt x="161163" y="15252"/>
                </a:lnTo>
                <a:lnTo>
                  <a:pt x="157734" y="6350"/>
                </a:lnTo>
                <a:lnTo>
                  <a:pt x="144018" y="0"/>
                </a:lnTo>
                <a:lnTo>
                  <a:pt x="144018" y="5080"/>
                </a:lnTo>
                <a:lnTo>
                  <a:pt x="142303" y="10160"/>
                </a:lnTo>
                <a:lnTo>
                  <a:pt x="137160" y="22860"/>
                </a:lnTo>
                <a:lnTo>
                  <a:pt x="121729" y="64770"/>
                </a:lnTo>
                <a:lnTo>
                  <a:pt x="120015" y="71120"/>
                </a:lnTo>
                <a:lnTo>
                  <a:pt x="116586" y="74930"/>
                </a:lnTo>
                <a:lnTo>
                  <a:pt x="109728" y="74930"/>
                </a:lnTo>
                <a:lnTo>
                  <a:pt x="101155" y="76200"/>
                </a:lnTo>
                <a:lnTo>
                  <a:pt x="94297" y="76200"/>
                </a:lnTo>
                <a:lnTo>
                  <a:pt x="85725" y="78740"/>
                </a:lnTo>
                <a:lnTo>
                  <a:pt x="84010" y="78740"/>
                </a:lnTo>
                <a:lnTo>
                  <a:pt x="84010" y="80010"/>
                </a:lnTo>
                <a:lnTo>
                  <a:pt x="87439" y="83820"/>
                </a:lnTo>
                <a:lnTo>
                  <a:pt x="92583" y="86360"/>
                </a:lnTo>
                <a:lnTo>
                  <a:pt x="96012" y="88900"/>
                </a:lnTo>
                <a:lnTo>
                  <a:pt x="101155" y="90170"/>
                </a:lnTo>
                <a:lnTo>
                  <a:pt x="113157" y="90170"/>
                </a:lnTo>
                <a:lnTo>
                  <a:pt x="111442" y="94932"/>
                </a:lnTo>
                <a:lnTo>
                  <a:pt x="111442" y="158750"/>
                </a:lnTo>
                <a:lnTo>
                  <a:pt x="102870" y="161290"/>
                </a:lnTo>
                <a:lnTo>
                  <a:pt x="99441" y="160020"/>
                </a:lnTo>
                <a:lnTo>
                  <a:pt x="96012" y="149860"/>
                </a:lnTo>
                <a:lnTo>
                  <a:pt x="92583" y="144780"/>
                </a:lnTo>
                <a:lnTo>
                  <a:pt x="94297" y="143510"/>
                </a:lnTo>
                <a:lnTo>
                  <a:pt x="108013" y="138430"/>
                </a:lnTo>
                <a:lnTo>
                  <a:pt x="108013" y="144780"/>
                </a:lnTo>
                <a:lnTo>
                  <a:pt x="111442" y="158750"/>
                </a:lnTo>
                <a:lnTo>
                  <a:pt x="111442" y="94932"/>
                </a:lnTo>
                <a:lnTo>
                  <a:pt x="110413" y="97790"/>
                </a:lnTo>
                <a:lnTo>
                  <a:pt x="106718" y="104140"/>
                </a:lnTo>
                <a:lnTo>
                  <a:pt x="104952" y="111760"/>
                </a:lnTo>
                <a:lnTo>
                  <a:pt x="108013" y="119380"/>
                </a:lnTo>
                <a:lnTo>
                  <a:pt x="92583" y="129540"/>
                </a:lnTo>
                <a:lnTo>
                  <a:pt x="82296" y="124460"/>
                </a:lnTo>
                <a:lnTo>
                  <a:pt x="87464" y="111760"/>
                </a:lnTo>
                <a:lnTo>
                  <a:pt x="87642" y="102870"/>
                </a:lnTo>
                <a:lnTo>
                  <a:pt x="83007" y="92710"/>
                </a:lnTo>
                <a:lnTo>
                  <a:pt x="73723" y="81280"/>
                </a:lnTo>
                <a:lnTo>
                  <a:pt x="72009" y="80010"/>
                </a:lnTo>
                <a:lnTo>
                  <a:pt x="70294" y="76200"/>
                </a:lnTo>
                <a:lnTo>
                  <a:pt x="66865" y="74930"/>
                </a:lnTo>
                <a:lnTo>
                  <a:pt x="61722" y="71120"/>
                </a:lnTo>
                <a:lnTo>
                  <a:pt x="61722" y="66040"/>
                </a:lnTo>
                <a:lnTo>
                  <a:pt x="96012" y="38100"/>
                </a:lnTo>
                <a:lnTo>
                  <a:pt x="96012" y="34302"/>
                </a:lnTo>
                <a:lnTo>
                  <a:pt x="90868" y="27952"/>
                </a:lnTo>
                <a:lnTo>
                  <a:pt x="86385" y="22860"/>
                </a:lnTo>
                <a:lnTo>
                  <a:pt x="80784" y="21602"/>
                </a:lnTo>
                <a:lnTo>
                  <a:pt x="74231" y="21602"/>
                </a:lnTo>
                <a:lnTo>
                  <a:pt x="39433" y="50800"/>
                </a:lnTo>
                <a:lnTo>
                  <a:pt x="33426" y="69850"/>
                </a:lnTo>
                <a:lnTo>
                  <a:pt x="36055" y="77470"/>
                </a:lnTo>
                <a:lnTo>
                  <a:pt x="42862" y="86360"/>
                </a:lnTo>
                <a:lnTo>
                  <a:pt x="42862" y="90170"/>
                </a:lnTo>
                <a:lnTo>
                  <a:pt x="46291" y="91440"/>
                </a:lnTo>
                <a:lnTo>
                  <a:pt x="44577" y="93980"/>
                </a:lnTo>
                <a:lnTo>
                  <a:pt x="41973" y="101600"/>
                </a:lnTo>
                <a:lnTo>
                  <a:pt x="39217" y="109220"/>
                </a:lnTo>
                <a:lnTo>
                  <a:pt x="36131" y="115570"/>
                </a:lnTo>
                <a:lnTo>
                  <a:pt x="32575" y="123190"/>
                </a:lnTo>
                <a:lnTo>
                  <a:pt x="17780" y="147320"/>
                </a:lnTo>
                <a:lnTo>
                  <a:pt x="9664" y="158750"/>
                </a:lnTo>
                <a:lnTo>
                  <a:pt x="1714" y="170180"/>
                </a:lnTo>
                <a:lnTo>
                  <a:pt x="1714" y="171450"/>
                </a:lnTo>
                <a:lnTo>
                  <a:pt x="0" y="173990"/>
                </a:lnTo>
                <a:lnTo>
                  <a:pt x="0" y="175260"/>
                </a:lnTo>
                <a:lnTo>
                  <a:pt x="23139" y="207010"/>
                </a:lnTo>
                <a:lnTo>
                  <a:pt x="28384" y="205740"/>
                </a:lnTo>
                <a:lnTo>
                  <a:pt x="34290" y="200660"/>
                </a:lnTo>
                <a:lnTo>
                  <a:pt x="31978" y="210820"/>
                </a:lnTo>
                <a:lnTo>
                  <a:pt x="28016" y="231140"/>
                </a:lnTo>
                <a:lnTo>
                  <a:pt x="25717" y="240030"/>
                </a:lnTo>
                <a:lnTo>
                  <a:pt x="25768" y="248920"/>
                </a:lnTo>
                <a:lnTo>
                  <a:pt x="28714" y="255270"/>
                </a:lnTo>
                <a:lnTo>
                  <a:pt x="34874" y="260350"/>
                </a:lnTo>
                <a:lnTo>
                  <a:pt x="44577" y="261620"/>
                </a:lnTo>
                <a:lnTo>
                  <a:pt x="44577" y="259080"/>
                </a:lnTo>
                <a:lnTo>
                  <a:pt x="46291" y="256540"/>
                </a:lnTo>
                <a:lnTo>
                  <a:pt x="49149" y="237490"/>
                </a:lnTo>
                <a:lnTo>
                  <a:pt x="52501" y="218440"/>
                </a:lnTo>
                <a:lnTo>
                  <a:pt x="55930" y="200660"/>
                </a:lnTo>
                <a:lnTo>
                  <a:pt x="60007" y="179070"/>
                </a:lnTo>
                <a:lnTo>
                  <a:pt x="60007" y="175260"/>
                </a:lnTo>
                <a:lnTo>
                  <a:pt x="58293" y="170180"/>
                </a:lnTo>
                <a:lnTo>
                  <a:pt x="58293" y="166370"/>
                </a:lnTo>
                <a:lnTo>
                  <a:pt x="56578" y="163830"/>
                </a:lnTo>
                <a:lnTo>
                  <a:pt x="56578" y="160020"/>
                </a:lnTo>
                <a:lnTo>
                  <a:pt x="58293" y="158750"/>
                </a:lnTo>
                <a:lnTo>
                  <a:pt x="73723" y="133350"/>
                </a:lnTo>
                <a:lnTo>
                  <a:pt x="77304" y="140970"/>
                </a:lnTo>
                <a:lnTo>
                  <a:pt x="83845" y="156210"/>
                </a:lnTo>
                <a:lnTo>
                  <a:pt x="87439" y="165100"/>
                </a:lnTo>
                <a:lnTo>
                  <a:pt x="82296" y="163830"/>
                </a:lnTo>
                <a:lnTo>
                  <a:pt x="65151" y="163830"/>
                </a:lnTo>
                <a:lnTo>
                  <a:pt x="65151" y="165100"/>
                </a:lnTo>
                <a:lnTo>
                  <a:pt x="63436" y="173990"/>
                </a:lnTo>
                <a:lnTo>
                  <a:pt x="63436" y="182880"/>
                </a:lnTo>
                <a:lnTo>
                  <a:pt x="70294" y="189230"/>
                </a:lnTo>
                <a:lnTo>
                  <a:pt x="75438" y="195580"/>
                </a:lnTo>
                <a:lnTo>
                  <a:pt x="89154" y="193040"/>
                </a:lnTo>
                <a:lnTo>
                  <a:pt x="94297" y="190500"/>
                </a:lnTo>
                <a:lnTo>
                  <a:pt x="101155" y="189230"/>
                </a:lnTo>
                <a:lnTo>
                  <a:pt x="111442" y="185420"/>
                </a:lnTo>
                <a:lnTo>
                  <a:pt x="116586" y="185420"/>
                </a:lnTo>
                <a:lnTo>
                  <a:pt x="121729" y="184150"/>
                </a:lnTo>
                <a:lnTo>
                  <a:pt x="121691" y="190500"/>
                </a:lnTo>
                <a:lnTo>
                  <a:pt x="121373" y="201930"/>
                </a:lnTo>
                <a:lnTo>
                  <a:pt x="124079" y="210820"/>
                </a:lnTo>
                <a:lnTo>
                  <a:pt x="131610" y="214630"/>
                </a:lnTo>
                <a:lnTo>
                  <a:pt x="145732" y="215900"/>
                </a:lnTo>
                <a:lnTo>
                  <a:pt x="147447" y="215900"/>
                </a:lnTo>
                <a:lnTo>
                  <a:pt x="150876" y="218440"/>
                </a:lnTo>
                <a:lnTo>
                  <a:pt x="161163" y="238760"/>
                </a:lnTo>
                <a:lnTo>
                  <a:pt x="157734" y="238760"/>
                </a:lnTo>
                <a:lnTo>
                  <a:pt x="116497" y="223520"/>
                </a:lnTo>
                <a:lnTo>
                  <a:pt x="102870" y="209550"/>
                </a:lnTo>
                <a:lnTo>
                  <a:pt x="99441" y="205740"/>
                </a:lnTo>
                <a:lnTo>
                  <a:pt x="90868" y="205740"/>
                </a:lnTo>
                <a:lnTo>
                  <a:pt x="90868" y="215900"/>
                </a:lnTo>
                <a:lnTo>
                  <a:pt x="94297" y="219710"/>
                </a:lnTo>
                <a:lnTo>
                  <a:pt x="101155" y="224790"/>
                </a:lnTo>
                <a:lnTo>
                  <a:pt x="106299" y="229870"/>
                </a:lnTo>
                <a:lnTo>
                  <a:pt x="144653" y="251460"/>
                </a:lnTo>
                <a:lnTo>
                  <a:pt x="180022" y="260350"/>
                </a:lnTo>
                <a:lnTo>
                  <a:pt x="190309" y="260350"/>
                </a:lnTo>
                <a:lnTo>
                  <a:pt x="190309" y="259080"/>
                </a:lnTo>
                <a:lnTo>
                  <a:pt x="192024" y="255270"/>
                </a:lnTo>
                <a:lnTo>
                  <a:pt x="192024" y="248920"/>
                </a:lnTo>
                <a:lnTo>
                  <a:pt x="190309" y="245110"/>
                </a:lnTo>
                <a:lnTo>
                  <a:pt x="185724" y="238760"/>
                </a:lnTo>
                <a:lnTo>
                  <a:pt x="183896" y="236220"/>
                </a:lnTo>
                <a:lnTo>
                  <a:pt x="177660" y="227330"/>
                </a:lnTo>
                <a:lnTo>
                  <a:pt x="171742" y="218440"/>
                </a:lnTo>
                <a:lnTo>
                  <a:pt x="166306" y="209550"/>
                </a:lnTo>
                <a:lnTo>
                  <a:pt x="175348" y="205740"/>
                </a:lnTo>
                <a:lnTo>
                  <a:pt x="184734" y="204470"/>
                </a:lnTo>
                <a:lnTo>
                  <a:pt x="194754" y="204470"/>
                </a:lnTo>
                <a:lnTo>
                  <a:pt x="205740" y="208280"/>
                </a:lnTo>
                <a:lnTo>
                  <a:pt x="209169" y="209550"/>
                </a:lnTo>
                <a:lnTo>
                  <a:pt x="214312" y="209550"/>
                </a:lnTo>
                <a:lnTo>
                  <a:pt x="216027" y="204470"/>
                </a:lnTo>
                <a:lnTo>
                  <a:pt x="219456" y="199390"/>
                </a:lnTo>
                <a:lnTo>
                  <a:pt x="219456" y="194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pic>
        <p:nvPicPr>
          <p:cNvPr id="29" name="bg 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7763" y="6472428"/>
            <a:ext cx="142753" cy="12649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0847" y="6401547"/>
            <a:ext cx="246840" cy="244616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37419" y="347472"/>
            <a:ext cx="1969007" cy="432815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360677" y="0"/>
            <a:ext cx="12700" cy="1061085"/>
          </a:xfrm>
          <a:custGeom>
            <a:avLst/>
            <a:gdLst/>
            <a:ahLst/>
            <a:cxnLst/>
            <a:rect l="l" t="t" r="r" b="b"/>
            <a:pathLst>
              <a:path w="12700" h="1061085">
                <a:moveTo>
                  <a:pt x="0" y="1061085"/>
                </a:moveTo>
                <a:lnTo>
                  <a:pt x="12700" y="1061085"/>
                </a:lnTo>
                <a:lnTo>
                  <a:pt x="12700" y="0"/>
                </a:lnTo>
                <a:lnTo>
                  <a:pt x="0" y="0"/>
                </a:lnTo>
                <a:lnTo>
                  <a:pt x="0" y="10610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33" name="bg object 33"/>
          <p:cNvSpPr/>
          <p:nvPr/>
        </p:nvSpPr>
        <p:spPr>
          <a:xfrm>
            <a:off x="11149330" y="6120384"/>
            <a:ext cx="12700" cy="737870"/>
          </a:xfrm>
          <a:custGeom>
            <a:avLst/>
            <a:gdLst/>
            <a:ahLst/>
            <a:cxnLst/>
            <a:rect l="l" t="t" r="r" b="b"/>
            <a:pathLst>
              <a:path w="12700" h="737870">
                <a:moveTo>
                  <a:pt x="12700" y="0"/>
                </a:moveTo>
                <a:lnTo>
                  <a:pt x="0" y="0"/>
                </a:lnTo>
                <a:lnTo>
                  <a:pt x="0" y="737613"/>
                </a:lnTo>
                <a:lnTo>
                  <a:pt x="12700" y="737613"/>
                </a:lnTo>
                <a:lnTo>
                  <a:pt x="12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94912" y="4091685"/>
            <a:ext cx="520217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0354" y="2493137"/>
            <a:ext cx="71913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ED7A08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1F1F1"/>
                </a:solidFill>
                <a:latin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altLang="zh-CN" spc="-5" smtClean="0"/>
              <a:pPr marL="38100">
                <a:spcBef>
                  <a:spcPts val="190"/>
                </a:spcBef>
              </a:pPr>
              <a:t>‹#›</a:t>
            </a:fld>
            <a:endParaRPr lang="en-US" altLang="zh-CN"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宋体" panose="02010600030101010101" pitchFamily="2" charset="-122"/>
          <a:ea typeface="+mj-ea"/>
          <a:cs typeface="+mj-cs"/>
        </a:defRPr>
      </a:lvl1pPr>
    </p:titleStyle>
    <p:bodyStyle>
      <a:lvl1pPr marL="0">
        <a:defRPr>
          <a:latin typeface="宋体" panose="02010600030101010101" pitchFamily="2" charset="-122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nlpcovid19-acl.7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oice.baidu.com/act/newpneumonia/newpneumonia/?from=osari_pc_3#tab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len-institute-for-ai/CORD-19-research-challen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stl.gov.cn/service/coronaviridae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ex.ai/?query=What%20do%20we%20know%20about%20risk%20factors?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ktrapeznikov/biobert_v1.1_pubmed_squad_v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" y="0"/>
              <a:ext cx="7981188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" y="0"/>
              <a:ext cx="7536180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976" y="0"/>
              <a:ext cx="7538084" cy="6858000"/>
            </a:xfrm>
            <a:custGeom>
              <a:avLst/>
              <a:gdLst/>
              <a:ahLst/>
              <a:cxnLst/>
              <a:rect l="l" t="t" r="r" b="b"/>
              <a:pathLst>
                <a:path w="7538084" h="6858000">
                  <a:moveTo>
                    <a:pt x="635254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6352540" y="6857999"/>
                  </a:lnTo>
                  <a:lnTo>
                    <a:pt x="6433058" y="6755582"/>
                  </a:lnTo>
                  <a:lnTo>
                    <a:pt x="6462204" y="6716253"/>
                  </a:lnTo>
                  <a:lnTo>
                    <a:pt x="6491012" y="6676660"/>
                  </a:lnTo>
                  <a:lnTo>
                    <a:pt x="6519479" y="6636805"/>
                  </a:lnTo>
                  <a:lnTo>
                    <a:pt x="6547602" y="6596690"/>
                  </a:lnTo>
                  <a:lnTo>
                    <a:pt x="6575381" y="6556317"/>
                  </a:lnTo>
                  <a:lnTo>
                    <a:pt x="6602811" y="6515688"/>
                  </a:lnTo>
                  <a:lnTo>
                    <a:pt x="6629892" y="6474805"/>
                  </a:lnTo>
                  <a:lnTo>
                    <a:pt x="6656622" y="6433671"/>
                  </a:lnTo>
                  <a:lnTo>
                    <a:pt x="6682997" y="6392288"/>
                  </a:lnTo>
                  <a:lnTo>
                    <a:pt x="6709016" y="6350657"/>
                  </a:lnTo>
                  <a:lnTo>
                    <a:pt x="6734677" y="6308782"/>
                  </a:lnTo>
                  <a:lnTo>
                    <a:pt x="6759978" y="6266663"/>
                  </a:lnTo>
                  <a:lnTo>
                    <a:pt x="6784916" y="6224304"/>
                  </a:lnTo>
                  <a:lnTo>
                    <a:pt x="6809490" y="6181706"/>
                  </a:lnTo>
                  <a:lnTo>
                    <a:pt x="6833696" y="6138871"/>
                  </a:lnTo>
                  <a:lnTo>
                    <a:pt x="6857534" y="6095802"/>
                  </a:lnTo>
                  <a:lnTo>
                    <a:pt x="6881001" y="6052502"/>
                  </a:lnTo>
                  <a:lnTo>
                    <a:pt x="6904094" y="6008971"/>
                  </a:lnTo>
                  <a:lnTo>
                    <a:pt x="6926812" y="5965212"/>
                  </a:lnTo>
                  <a:lnTo>
                    <a:pt x="6949153" y="5921227"/>
                  </a:lnTo>
                  <a:lnTo>
                    <a:pt x="6971113" y="5877019"/>
                  </a:lnTo>
                  <a:lnTo>
                    <a:pt x="6992692" y="5832589"/>
                  </a:lnTo>
                  <a:lnTo>
                    <a:pt x="7013888" y="5787941"/>
                  </a:lnTo>
                  <a:lnTo>
                    <a:pt x="7034697" y="5743074"/>
                  </a:lnTo>
                  <a:lnTo>
                    <a:pt x="7055117" y="5697993"/>
                  </a:lnTo>
                  <a:lnTo>
                    <a:pt x="7075148" y="5652700"/>
                  </a:lnTo>
                  <a:lnTo>
                    <a:pt x="7094785" y="5607195"/>
                  </a:lnTo>
                  <a:lnTo>
                    <a:pt x="7114029" y="5561482"/>
                  </a:lnTo>
                  <a:lnTo>
                    <a:pt x="7132875" y="5515562"/>
                  </a:lnTo>
                  <a:lnTo>
                    <a:pt x="7151322" y="5469439"/>
                  </a:lnTo>
                  <a:lnTo>
                    <a:pt x="7169369" y="5423113"/>
                  </a:lnTo>
                  <a:lnTo>
                    <a:pt x="7187012" y="5376587"/>
                  </a:lnTo>
                  <a:lnTo>
                    <a:pt x="7204249" y="5329863"/>
                  </a:lnTo>
                  <a:lnTo>
                    <a:pt x="7221080" y="5282944"/>
                  </a:lnTo>
                  <a:lnTo>
                    <a:pt x="7237500" y="5235831"/>
                  </a:lnTo>
                  <a:lnTo>
                    <a:pt x="7253509" y="5188527"/>
                  </a:lnTo>
                  <a:lnTo>
                    <a:pt x="7269103" y="5141033"/>
                  </a:lnTo>
                  <a:lnTo>
                    <a:pt x="7284282" y="5093353"/>
                  </a:lnTo>
                  <a:lnTo>
                    <a:pt x="7299042" y="5045487"/>
                  </a:lnTo>
                  <a:lnTo>
                    <a:pt x="7313382" y="4997439"/>
                  </a:lnTo>
                  <a:lnTo>
                    <a:pt x="7327299" y="4949210"/>
                  </a:lnTo>
                  <a:lnTo>
                    <a:pt x="7340792" y="4900803"/>
                  </a:lnTo>
                  <a:lnTo>
                    <a:pt x="7353858" y="4852219"/>
                  </a:lnTo>
                  <a:lnTo>
                    <a:pt x="7366495" y="4803461"/>
                  </a:lnTo>
                  <a:lnTo>
                    <a:pt x="7378700" y="4754531"/>
                  </a:lnTo>
                  <a:lnTo>
                    <a:pt x="7390473" y="4705431"/>
                  </a:lnTo>
                  <a:lnTo>
                    <a:pt x="7401810" y="4656164"/>
                  </a:lnTo>
                  <a:lnTo>
                    <a:pt x="7412709" y="4606731"/>
                  </a:lnTo>
                  <a:lnTo>
                    <a:pt x="7423169" y="4557134"/>
                  </a:lnTo>
                  <a:lnTo>
                    <a:pt x="7433187" y="4507376"/>
                  </a:lnTo>
                  <a:lnTo>
                    <a:pt x="7442761" y="4457459"/>
                  </a:lnTo>
                  <a:lnTo>
                    <a:pt x="7451889" y="4407385"/>
                  </a:lnTo>
                  <a:lnTo>
                    <a:pt x="7460569" y="4357156"/>
                  </a:lnTo>
                  <a:lnTo>
                    <a:pt x="7468798" y="4306774"/>
                  </a:lnTo>
                  <a:lnTo>
                    <a:pt x="7476575" y="4256242"/>
                  </a:lnTo>
                  <a:lnTo>
                    <a:pt x="7483896" y="4205561"/>
                  </a:lnTo>
                  <a:lnTo>
                    <a:pt x="7490762" y="4154734"/>
                  </a:lnTo>
                  <a:lnTo>
                    <a:pt x="7497168" y="4103763"/>
                  </a:lnTo>
                  <a:lnTo>
                    <a:pt x="7503113" y="4052650"/>
                  </a:lnTo>
                  <a:lnTo>
                    <a:pt x="7508594" y="4001397"/>
                  </a:lnTo>
                  <a:lnTo>
                    <a:pt x="7513611" y="3950006"/>
                  </a:lnTo>
                  <a:lnTo>
                    <a:pt x="7518159" y="3898480"/>
                  </a:lnTo>
                  <a:lnTo>
                    <a:pt x="7522238" y="3846820"/>
                  </a:lnTo>
                  <a:lnTo>
                    <a:pt x="7525845" y="3795030"/>
                  </a:lnTo>
                  <a:lnTo>
                    <a:pt x="7528979" y="3743110"/>
                  </a:lnTo>
                  <a:lnTo>
                    <a:pt x="7531636" y="3691063"/>
                  </a:lnTo>
                  <a:lnTo>
                    <a:pt x="7533814" y="3638891"/>
                  </a:lnTo>
                  <a:lnTo>
                    <a:pt x="7535513" y="3586597"/>
                  </a:lnTo>
                  <a:lnTo>
                    <a:pt x="7536728" y="3534182"/>
                  </a:lnTo>
                  <a:lnTo>
                    <a:pt x="7537459" y="3481649"/>
                  </a:lnTo>
                  <a:lnTo>
                    <a:pt x="7537704" y="3429000"/>
                  </a:lnTo>
                  <a:lnTo>
                    <a:pt x="7537459" y="3376350"/>
                  </a:lnTo>
                  <a:lnTo>
                    <a:pt x="7536728" y="3323817"/>
                  </a:lnTo>
                  <a:lnTo>
                    <a:pt x="7535513" y="3271402"/>
                  </a:lnTo>
                  <a:lnTo>
                    <a:pt x="7533814" y="3219108"/>
                  </a:lnTo>
                  <a:lnTo>
                    <a:pt x="7531636" y="3166937"/>
                  </a:lnTo>
                  <a:lnTo>
                    <a:pt x="7528979" y="3114890"/>
                  </a:lnTo>
                  <a:lnTo>
                    <a:pt x="7525845" y="3062971"/>
                  </a:lnTo>
                  <a:lnTo>
                    <a:pt x="7522238" y="3011180"/>
                  </a:lnTo>
                  <a:lnTo>
                    <a:pt x="7518159" y="2959521"/>
                  </a:lnTo>
                  <a:lnTo>
                    <a:pt x="7513611" y="2907995"/>
                  </a:lnTo>
                  <a:lnTo>
                    <a:pt x="7508594" y="2856605"/>
                  </a:lnTo>
                  <a:lnTo>
                    <a:pt x="7503113" y="2805353"/>
                  </a:lnTo>
                  <a:lnTo>
                    <a:pt x="7497168" y="2754240"/>
                  </a:lnTo>
                  <a:lnTo>
                    <a:pt x="7490762" y="2703269"/>
                  </a:lnTo>
                  <a:lnTo>
                    <a:pt x="7483896" y="2652443"/>
                  </a:lnTo>
                  <a:lnTo>
                    <a:pt x="7476575" y="2601763"/>
                  </a:lnTo>
                  <a:lnTo>
                    <a:pt x="7468798" y="2551231"/>
                  </a:lnTo>
                  <a:lnTo>
                    <a:pt x="7460569" y="2500850"/>
                  </a:lnTo>
                  <a:lnTo>
                    <a:pt x="7451889" y="2450621"/>
                  </a:lnTo>
                  <a:lnTo>
                    <a:pt x="7442761" y="2400548"/>
                  </a:lnTo>
                  <a:lnTo>
                    <a:pt x="7433187" y="2350631"/>
                  </a:lnTo>
                  <a:lnTo>
                    <a:pt x="7423169" y="2300873"/>
                  </a:lnTo>
                  <a:lnTo>
                    <a:pt x="7412709" y="2251277"/>
                  </a:lnTo>
                  <a:lnTo>
                    <a:pt x="7401810" y="2201845"/>
                  </a:lnTo>
                  <a:lnTo>
                    <a:pt x="7390473" y="2152577"/>
                  </a:lnTo>
                  <a:lnTo>
                    <a:pt x="7378700" y="2103478"/>
                  </a:lnTo>
                  <a:lnTo>
                    <a:pt x="7366495" y="2054548"/>
                  </a:lnTo>
                  <a:lnTo>
                    <a:pt x="7353858" y="2005791"/>
                  </a:lnTo>
                  <a:lnTo>
                    <a:pt x="7340792" y="1957207"/>
                  </a:lnTo>
                  <a:lnTo>
                    <a:pt x="7327299" y="1908800"/>
                  </a:lnTo>
                  <a:lnTo>
                    <a:pt x="7313382" y="1860572"/>
                  </a:lnTo>
                  <a:lnTo>
                    <a:pt x="7299042" y="1812524"/>
                  </a:lnTo>
                  <a:lnTo>
                    <a:pt x="7284282" y="1764658"/>
                  </a:lnTo>
                  <a:lnTo>
                    <a:pt x="7269103" y="1716978"/>
                  </a:lnTo>
                  <a:lnTo>
                    <a:pt x="7253509" y="1669484"/>
                  </a:lnTo>
                  <a:lnTo>
                    <a:pt x="7237500" y="1622180"/>
                  </a:lnTo>
                  <a:lnTo>
                    <a:pt x="7221080" y="1575067"/>
                  </a:lnTo>
                  <a:lnTo>
                    <a:pt x="7204249" y="1528148"/>
                  </a:lnTo>
                  <a:lnTo>
                    <a:pt x="7187012" y="1481424"/>
                  </a:lnTo>
                  <a:lnTo>
                    <a:pt x="7169369" y="1434897"/>
                  </a:lnTo>
                  <a:lnTo>
                    <a:pt x="7151322" y="1388571"/>
                  </a:lnTo>
                  <a:lnTo>
                    <a:pt x="7132875" y="1342447"/>
                  </a:lnTo>
                  <a:lnTo>
                    <a:pt x="7114029" y="1296527"/>
                  </a:lnTo>
                  <a:lnTo>
                    <a:pt x="7094785" y="1250813"/>
                  </a:lnTo>
                  <a:lnTo>
                    <a:pt x="7075148" y="1205308"/>
                  </a:lnTo>
                  <a:lnTo>
                    <a:pt x="7055117" y="1160013"/>
                  </a:lnTo>
                  <a:lnTo>
                    <a:pt x="7034697" y="1114931"/>
                  </a:lnTo>
                  <a:lnTo>
                    <a:pt x="7013888" y="1070064"/>
                  </a:lnTo>
                  <a:lnTo>
                    <a:pt x="6992692" y="1025414"/>
                  </a:lnTo>
                  <a:lnTo>
                    <a:pt x="6971113" y="980983"/>
                  </a:lnTo>
                  <a:lnTo>
                    <a:pt x="6949153" y="936773"/>
                  </a:lnTo>
                  <a:lnTo>
                    <a:pt x="6926812" y="892787"/>
                  </a:lnTo>
                  <a:lnTo>
                    <a:pt x="6904094" y="849027"/>
                  </a:lnTo>
                  <a:lnTo>
                    <a:pt x="6881001" y="805494"/>
                  </a:lnTo>
                  <a:lnTo>
                    <a:pt x="6857534" y="762191"/>
                  </a:lnTo>
                  <a:lnTo>
                    <a:pt x="6833696" y="719120"/>
                  </a:lnTo>
                  <a:lnTo>
                    <a:pt x="6809490" y="676284"/>
                  </a:lnTo>
                  <a:lnTo>
                    <a:pt x="6784916" y="633684"/>
                  </a:lnTo>
                  <a:lnTo>
                    <a:pt x="6759978" y="591322"/>
                  </a:lnTo>
                  <a:lnTo>
                    <a:pt x="6734677" y="549201"/>
                  </a:lnTo>
                  <a:lnTo>
                    <a:pt x="6709016" y="507322"/>
                  </a:lnTo>
                  <a:lnTo>
                    <a:pt x="6682997" y="465689"/>
                  </a:lnTo>
                  <a:lnTo>
                    <a:pt x="6656622" y="424302"/>
                  </a:lnTo>
                  <a:lnTo>
                    <a:pt x="6629892" y="383165"/>
                  </a:lnTo>
                  <a:lnTo>
                    <a:pt x="6602811" y="342279"/>
                  </a:lnTo>
                  <a:lnTo>
                    <a:pt x="6575381" y="301646"/>
                  </a:lnTo>
                  <a:lnTo>
                    <a:pt x="6547602" y="261270"/>
                  </a:lnTo>
                  <a:lnTo>
                    <a:pt x="6519479" y="221151"/>
                  </a:lnTo>
                  <a:lnTo>
                    <a:pt x="6491012" y="181291"/>
                  </a:lnTo>
                  <a:lnTo>
                    <a:pt x="6462204" y="141694"/>
                  </a:lnTo>
                  <a:lnTo>
                    <a:pt x="6433058" y="102361"/>
                  </a:lnTo>
                  <a:lnTo>
                    <a:pt x="6352540" y="0"/>
                  </a:lnTo>
                  <a:close/>
                </a:path>
              </a:pathLst>
            </a:custGeom>
            <a:solidFill>
              <a:srgbClr val="A03E0A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681722" cy="6857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7536180" cy="6858000"/>
            </a:xfrm>
            <a:custGeom>
              <a:avLst/>
              <a:gdLst/>
              <a:ahLst/>
              <a:cxnLst/>
              <a:rect l="l" t="t" r="r" b="b"/>
              <a:pathLst>
                <a:path w="7536180" h="6858000">
                  <a:moveTo>
                    <a:pt x="6351270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6351270" y="6857999"/>
                  </a:lnTo>
                  <a:lnTo>
                    <a:pt x="6431661" y="6755582"/>
                  </a:lnTo>
                  <a:lnTo>
                    <a:pt x="6460802" y="6716253"/>
                  </a:lnTo>
                  <a:lnTo>
                    <a:pt x="6489605" y="6676660"/>
                  </a:lnTo>
                  <a:lnTo>
                    <a:pt x="6518066" y="6636805"/>
                  </a:lnTo>
                  <a:lnTo>
                    <a:pt x="6546185" y="6596690"/>
                  </a:lnTo>
                  <a:lnTo>
                    <a:pt x="6573959" y="6556317"/>
                  </a:lnTo>
                  <a:lnTo>
                    <a:pt x="6601385" y="6515688"/>
                  </a:lnTo>
                  <a:lnTo>
                    <a:pt x="6628461" y="6474805"/>
                  </a:lnTo>
                  <a:lnTo>
                    <a:pt x="6655186" y="6433671"/>
                  </a:lnTo>
                  <a:lnTo>
                    <a:pt x="6681558" y="6392288"/>
                  </a:lnTo>
                  <a:lnTo>
                    <a:pt x="6707573" y="6350657"/>
                  </a:lnTo>
                  <a:lnTo>
                    <a:pt x="6733230" y="6308782"/>
                  </a:lnTo>
                  <a:lnTo>
                    <a:pt x="6758527" y="6266663"/>
                  </a:lnTo>
                  <a:lnTo>
                    <a:pt x="6783461" y="6224304"/>
                  </a:lnTo>
                  <a:lnTo>
                    <a:pt x="6808031" y="6181706"/>
                  </a:lnTo>
                  <a:lnTo>
                    <a:pt x="6832235" y="6138871"/>
                  </a:lnTo>
                  <a:lnTo>
                    <a:pt x="6856069" y="6095802"/>
                  </a:lnTo>
                  <a:lnTo>
                    <a:pt x="6879532" y="6052502"/>
                  </a:lnTo>
                  <a:lnTo>
                    <a:pt x="6902623" y="6008971"/>
                  </a:lnTo>
                  <a:lnTo>
                    <a:pt x="6925338" y="5965212"/>
                  </a:lnTo>
                  <a:lnTo>
                    <a:pt x="6947676" y="5921227"/>
                  </a:lnTo>
                  <a:lnTo>
                    <a:pt x="6969634" y="5877019"/>
                  </a:lnTo>
                  <a:lnTo>
                    <a:pt x="6991210" y="5832589"/>
                  </a:lnTo>
                  <a:lnTo>
                    <a:pt x="7012403" y="5787941"/>
                  </a:lnTo>
                  <a:lnTo>
                    <a:pt x="7033209" y="5743074"/>
                  </a:lnTo>
                  <a:lnTo>
                    <a:pt x="7053628" y="5697993"/>
                  </a:lnTo>
                  <a:lnTo>
                    <a:pt x="7073656" y="5652700"/>
                  </a:lnTo>
                  <a:lnTo>
                    <a:pt x="7093292" y="5607195"/>
                  </a:lnTo>
                  <a:lnTo>
                    <a:pt x="7112533" y="5561482"/>
                  </a:lnTo>
                  <a:lnTo>
                    <a:pt x="7131377" y="5515562"/>
                  </a:lnTo>
                  <a:lnTo>
                    <a:pt x="7149823" y="5469439"/>
                  </a:lnTo>
                  <a:lnTo>
                    <a:pt x="7167867" y="5423113"/>
                  </a:lnTo>
                  <a:lnTo>
                    <a:pt x="7185509" y="5376587"/>
                  </a:lnTo>
                  <a:lnTo>
                    <a:pt x="7202745" y="5329863"/>
                  </a:lnTo>
                  <a:lnTo>
                    <a:pt x="7219573" y="5282944"/>
                  </a:lnTo>
                  <a:lnTo>
                    <a:pt x="7235993" y="5235831"/>
                  </a:lnTo>
                  <a:lnTo>
                    <a:pt x="7252000" y="5188527"/>
                  </a:lnTo>
                  <a:lnTo>
                    <a:pt x="7267593" y="5141033"/>
                  </a:lnTo>
                  <a:lnTo>
                    <a:pt x="7282771" y="5093353"/>
                  </a:lnTo>
                  <a:lnTo>
                    <a:pt x="7297530" y="5045487"/>
                  </a:lnTo>
                  <a:lnTo>
                    <a:pt x="7311869" y="4997439"/>
                  </a:lnTo>
                  <a:lnTo>
                    <a:pt x="7325785" y="4949210"/>
                  </a:lnTo>
                  <a:lnTo>
                    <a:pt x="7339277" y="4900803"/>
                  </a:lnTo>
                  <a:lnTo>
                    <a:pt x="7352342" y="4852219"/>
                  </a:lnTo>
                  <a:lnTo>
                    <a:pt x="7364978" y="4803461"/>
                  </a:lnTo>
                  <a:lnTo>
                    <a:pt x="7377183" y="4754531"/>
                  </a:lnTo>
                  <a:lnTo>
                    <a:pt x="7388954" y="4705431"/>
                  </a:lnTo>
                  <a:lnTo>
                    <a:pt x="7400291" y="4656164"/>
                  </a:lnTo>
                  <a:lnTo>
                    <a:pt x="7411190" y="4606731"/>
                  </a:lnTo>
                  <a:lnTo>
                    <a:pt x="7421649" y="4557134"/>
                  </a:lnTo>
                  <a:lnTo>
                    <a:pt x="7431667" y="4507376"/>
                  </a:lnTo>
                  <a:lnTo>
                    <a:pt x="7441240" y="4457459"/>
                  </a:lnTo>
                  <a:lnTo>
                    <a:pt x="7450368" y="4407385"/>
                  </a:lnTo>
                  <a:lnTo>
                    <a:pt x="7459047" y="4357156"/>
                  </a:lnTo>
                  <a:lnTo>
                    <a:pt x="7467276" y="4306774"/>
                  </a:lnTo>
                  <a:lnTo>
                    <a:pt x="7475052" y="4256242"/>
                  </a:lnTo>
                  <a:lnTo>
                    <a:pt x="7482374" y="4205561"/>
                  </a:lnTo>
                  <a:lnTo>
                    <a:pt x="7489239" y="4154734"/>
                  </a:lnTo>
                  <a:lnTo>
                    <a:pt x="7495644" y="4103763"/>
                  </a:lnTo>
                  <a:lnTo>
                    <a:pt x="7501589" y="4052650"/>
                  </a:lnTo>
                  <a:lnTo>
                    <a:pt x="7507071" y="4001397"/>
                  </a:lnTo>
                  <a:lnTo>
                    <a:pt x="7512087" y="3950006"/>
                  </a:lnTo>
                  <a:lnTo>
                    <a:pt x="7516636" y="3898480"/>
                  </a:lnTo>
                  <a:lnTo>
                    <a:pt x="7520714" y="3846820"/>
                  </a:lnTo>
                  <a:lnTo>
                    <a:pt x="7524322" y="3795030"/>
                  </a:lnTo>
                  <a:lnTo>
                    <a:pt x="7527455" y="3743110"/>
                  </a:lnTo>
                  <a:lnTo>
                    <a:pt x="7530112" y="3691063"/>
                  </a:lnTo>
                  <a:lnTo>
                    <a:pt x="7532290" y="3638891"/>
                  </a:lnTo>
                  <a:lnTo>
                    <a:pt x="7533989" y="3586597"/>
                  </a:lnTo>
                  <a:lnTo>
                    <a:pt x="7535204" y="3534182"/>
                  </a:lnTo>
                  <a:lnTo>
                    <a:pt x="7535935" y="3481649"/>
                  </a:lnTo>
                  <a:lnTo>
                    <a:pt x="7536180" y="3429000"/>
                  </a:lnTo>
                  <a:lnTo>
                    <a:pt x="7535935" y="3376350"/>
                  </a:lnTo>
                  <a:lnTo>
                    <a:pt x="7535204" y="3323817"/>
                  </a:lnTo>
                  <a:lnTo>
                    <a:pt x="7533989" y="3271402"/>
                  </a:lnTo>
                  <a:lnTo>
                    <a:pt x="7532290" y="3219108"/>
                  </a:lnTo>
                  <a:lnTo>
                    <a:pt x="7530112" y="3166937"/>
                  </a:lnTo>
                  <a:lnTo>
                    <a:pt x="7527455" y="3114890"/>
                  </a:lnTo>
                  <a:lnTo>
                    <a:pt x="7524322" y="3062971"/>
                  </a:lnTo>
                  <a:lnTo>
                    <a:pt x="7520714" y="3011180"/>
                  </a:lnTo>
                  <a:lnTo>
                    <a:pt x="7516636" y="2959521"/>
                  </a:lnTo>
                  <a:lnTo>
                    <a:pt x="7512087" y="2907995"/>
                  </a:lnTo>
                  <a:lnTo>
                    <a:pt x="7507071" y="2856605"/>
                  </a:lnTo>
                  <a:lnTo>
                    <a:pt x="7501589" y="2805353"/>
                  </a:lnTo>
                  <a:lnTo>
                    <a:pt x="7495644" y="2754240"/>
                  </a:lnTo>
                  <a:lnTo>
                    <a:pt x="7489239" y="2703269"/>
                  </a:lnTo>
                  <a:lnTo>
                    <a:pt x="7482374" y="2652443"/>
                  </a:lnTo>
                  <a:lnTo>
                    <a:pt x="7475052" y="2601763"/>
                  </a:lnTo>
                  <a:lnTo>
                    <a:pt x="7467276" y="2551231"/>
                  </a:lnTo>
                  <a:lnTo>
                    <a:pt x="7459047" y="2500850"/>
                  </a:lnTo>
                  <a:lnTo>
                    <a:pt x="7450368" y="2450621"/>
                  </a:lnTo>
                  <a:lnTo>
                    <a:pt x="7441240" y="2400548"/>
                  </a:lnTo>
                  <a:lnTo>
                    <a:pt x="7431667" y="2350631"/>
                  </a:lnTo>
                  <a:lnTo>
                    <a:pt x="7421649" y="2300873"/>
                  </a:lnTo>
                  <a:lnTo>
                    <a:pt x="7411190" y="2251277"/>
                  </a:lnTo>
                  <a:lnTo>
                    <a:pt x="7400291" y="2201845"/>
                  </a:lnTo>
                  <a:lnTo>
                    <a:pt x="7388954" y="2152577"/>
                  </a:lnTo>
                  <a:lnTo>
                    <a:pt x="7377183" y="2103478"/>
                  </a:lnTo>
                  <a:lnTo>
                    <a:pt x="7364978" y="2054548"/>
                  </a:lnTo>
                  <a:lnTo>
                    <a:pt x="7352342" y="2005791"/>
                  </a:lnTo>
                  <a:lnTo>
                    <a:pt x="7339277" y="1957207"/>
                  </a:lnTo>
                  <a:lnTo>
                    <a:pt x="7325785" y="1908800"/>
                  </a:lnTo>
                  <a:lnTo>
                    <a:pt x="7311869" y="1860572"/>
                  </a:lnTo>
                  <a:lnTo>
                    <a:pt x="7297530" y="1812524"/>
                  </a:lnTo>
                  <a:lnTo>
                    <a:pt x="7282771" y="1764658"/>
                  </a:lnTo>
                  <a:lnTo>
                    <a:pt x="7267593" y="1716978"/>
                  </a:lnTo>
                  <a:lnTo>
                    <a:pt x="7252000" y="1669484"/>
                  </a:lnTo>
                  <a:lnTo>
                    <a:pt x="7235993" y="1622180"/>
                  </a:lnTo>
                  <a:lnTo>
                    <a:pt x="7219573" y="1575067"/>
                  </a:lnTo>
                  <a:lnTo>
                    <a:pt x="7202745" y="1528148"/>
                  </a:lnTo>
                  <a:lnTo>
                    <a:pt x="7185509" y="1481424"/>
                  </a:lnTo>
                  <a:lnTo>
                    <a:pt x="7167867" y="1434897"/>
                  </a:lnTo>
                  <a:lnTo>
                    <a:pt x="7149823" y="1388571"/>
                  </a:lnTo>
                  <a:lnTo>
                    <a:pt x="7131377" y="1342447"/>
                  </a:lnTo>
                  <a:lnTo>
                    <a:pt x="7112533" y="1296527"/>
                  </a:lnTo>
                  <a:lnTo>
                    <a:pt x="7093292" y="1250813"/>
                  </a:lnTo>
                  <a:lnTo>
                    <a:pt x="7073656" y="1205308"/>
                  </a:lnTo>
                  <a:lnTo>
                    <a:pt x="7053628" y="1160013"/>
                  </a:lnTo>
                  <a:lnTo>
                    <a:pt x="7033209" y="1114931"/>
                  </a:lnTo>
                  <a:lnTo>
                    <a:pt x="7012403" y="1070064"/>
                  </a:lnTo>
                  <a:lnTo>
                    <a:pt x="6991210" y="1025414"/>
                  </a:lnTo>
                  <a:lnTo>
                    <a:pt x="6969634" y="980983"/>
                  </a:lnTo>
                  <a:lnTo>
                    <a:pt x="6947676" y="936773"/>
                  </a:lnTo>
                  <a:lnTo>
                    <a:pt x="6925338" y="892787"/>
                  </a:lnTo>
                  <a:lnTo>
                    <a:pt x="6902623" y="849027"/>
                  </a:lnTo>
                  <a:lnTo>
                    <a:pt x="6879532" y="805494"/>
                  </a:lnTo>
                  <a:lnTo>
                    <a:pt x="6856069" y="762191"/>
                  </a:lnTo>
                  <a:lnTo>
                    <a:pt x="6832235" y="719120"/>
                  </a:lnTo>
                  <a:lnTo>
                    <a:pt x="6808031" y="676284"/>
                  </a:lnTo>
                  <a:lnTo>
                    <a:pt x="6783461" y="633684"/>
                  </a:lnTo>
                  <a:lnTo>
                    <a:pt x="6758527" y="591322"/>
                  </a:lnTo>
                  <a:lnTo>
                    <a:pt x="6733230" y="549201"/>
                  </a:lnTo>
                  <a:lnTo>
                    <a:pt x="6707573" y="507322"/>
                  </a:lnTo>
                  <a:lnTo>
                    <a:pt x="6681558" y="465689"/>
                  </a:lnTo>
                  <a:lnTo>
                    <a:pt x="6655186" y="424302"/>
                  </a:lnTo>
                  <a:lnTo>
                    <a:pt x="6628461" y="383165"/>
                  </a:lnTo>
                  <a:lnTo>
                    <a:pt x="6601385" y="342279"/>
                  </a:lnTo>
                  <a:lnTo>
                    <a:pt x="6573959" y="301646"/>
                  </a:lnTo>
                  <a:lnTo>
                    <a:pt x="6546185" y="261270"/>
                  </a:lnTo>
                  <a:lnTo>
                    <a:pt x="6518066" y="221151"/>
                  </a:lnTo>
                  <a:lnTo>
                    <a:pt x="6489605" y="181291"/>
                  </a:lnTo>
                  <a:lnTo>
                    <a:pt x="6460802" y="141694"/>
                  </a:lnTo>
                  <a:lnTo>
                    <a:pt x="6431661" y="102361"/>
                  </a:lnTo>
                  <a:lnTo>
                    <a:pt x="6351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0654" y="3830573"/>
              <a:ext cx="6489700" cy="193675"/>
            </a:xfrm>
            <a:custGeom>
              <a:avLst/>
              <a:gdLst/>
              <a:ahLst/>
              <a:cxnLst/>
              <a:rect l="l" t="t" r="r" b="b"/>
              <a:pathLst>
                <a:path w="6489700" h="193675">
                  <a:moveTo>
                    <a:pt x="6489192" y="0"/>
                  </a:moveTo>
                  <a:lnTo>
                    <a:pt x="517156" y="0"/>
                  </a:lnTo>
                  <a:lnTo>
                    <a:pt x="234975" y="193548"/>
                  </a:lnTo>
                  <a:lnTo>
                    <a:pt x="234828" y="144946"/>
                  </a:lnTo>
                  <a:lnTo>
                    <a:pt x="233775" y="96774"/>
                  </a:lnTo>
                  <a:lnTo>
                    <a:pt x="232721" y="48601"/>
                  </a:lnTo>
                  <a:lnTo>
                    <a:pt x="232575" y="0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6C3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72084" y="0"/>
            <a:ext cx="11519916" cy="6813801"/>
            <a:chOff x="672084" y="0"/>
            <a:chExt cx="11519916" cy="6813801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0936" y="0"/>
              <a:ext cx="3941064" cy="68138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0936" y="2197607"/>
              <a:ext cx="3243072" cy="24627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7104" y="6101334"/>
              <a:ext cx="213359" cy="2400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0672" y="6147191"/>
              <a:ext cx="119451" cy="1789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7503" y="6085332"/>
              <a:ext cx="215788" cy="270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8324" y="6146291"/>
              <a:ext cx="125190" cy="149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631" y="6117335"/>
              <a:ext cx="189007" cy="202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2084" y="6084061"/>
              <a:ext cx="218440" cy="275590"/>
            </a:xfrm>
            <a:custGeom>
              <a:avLst/>
              <a:gdLst/>
              <a:ahLst/>
              <a:cxnLst/>
              <a:rect l="l" t="t" r="r" b="b"/>
              <a:pathLst>
                <a:path w="218440" h="275589">
                  <a:moveTo>
                    <a:pt x="86868" y="212648"/>
                  </a:moveTo>
                  <a:lnTo>
                    <a:pt x="85153" y="207543"/>
                  </a:lnTo>
                  <a:lnTo>
                    <a:pt x="74866" y="202438"/>
                  </a:lnTo>
                  <a:lnTo>
                    <a:pt x="67144" y="232854"/>
                  </a:lnTo>
                  <a:lnTo>
                    <a:pt x="59436" y="261975"/>
                  </a:lnTo>
                  <a:lnTo>
                    <a:pt x="59436" y="265379"/>
                  </a:lnTo>
                  <a:lnTo>
                    <a:pt x="62865" y="268782"/>
                  </a:lnTo>
                  <a:lnTo>
                    <a:pt x="69723" y="272186"/>
                  </a:lnTo>
                  <a:lnTo>
                    <a:pt x="74866" y="275590"/>
                  </a:lnTo>
                  <a:lnTo>
                    <a:pt x="79362" y="247738"/>
                  </a:lnTo>
                  <a:lnTo>
                    <a:pt x="81851" y="234200"/>
                  </a:lnTo>
                  <a:lnTo>
                    <a:pt x="85153" y="221145"/>
                  </a:lnTo>
                  <a:lnTo>
                    <a:pt x="86868" y="212648"/>
                  </a:lnTo>
                  <a:close/>
                </a:path>
                <a:path w="218440" h="275589">
                  <a:moveTo>
                    <a:pt x="217932" y="193052"/>
                  </a:moveTo>
                  <a:lnTo>
                    <a:pt x="200901" y="186702"/>
                  </a:lnTo>
                  <a:lnTo>
                    <a:pt x="194094" y="185432"/>
                  </a:lnTo>
                  <a:lnTo>
                    <a:pt x="181610" y="185432"/>
                  </a:lnTo>
                  <a:lnTo>
                    <a:pt x="169608" y="187960"/>
                  </a:lnTo>
                  <a:lnTo>
                    <a:pt x="157937" y="191782"/>
                  </a:lnTo>
                  <a:lnTo>
                    <a:pt x="146418" y="196850"/>
                  </a:lnTo>
                  <a:lnTo>
                    <a:pt x="144716" y="198132"/>
                  </a:lnTo>
                  <a:lnTo>
                    <a:pt x="139611" y="198132"/>
                  </a:lnTo>
                  <a:lnTo>
                    <a:pt x="156641" y="176530"/>
                  </a:lnTo>
                  <a:lnTo>
                    <a:pt x="163449" y="176530"/>
                  </a:lnTo>
                  <a:lnTo>
                    <a:pt x="170256" y="175260"/>
                  </a:lnTo>
                  <a:lnTo>
                    <a:pt x="182181" y="175260"/>
                  </a:lnTo>
                  <a:lnTo>
                    <a:pt x="187286" y="172732"/>
                  </a:lnTo>
                  <a:lnTo>
                    <a:pt x="189318" y="165100"/>
                  </a:lnTo>
                  <a:lnTo>
                    <a:pt x="190347" y="161302"/>
                  </a:lnTo>
                  <a:lnTo>
                    <a:pt x="190690" y="160032"/>
                  </a:lnTo>
                  <a:lnTo>
                    <a:pt x="188137" y="156210"/>
                  </a:lnTo>
                  <a:lnTo>
                    <a:pt x="187286" y="154952"/>
                  </a:lnTo>
                  <a:lnTo>
                    <a:pt x="182740" y="152400"/>
                  </a:lnTo>
                  <a:lnTo>
                    <a:pt x="180479" y="151130"/>
                  </a:lnTo>
                  <a:lnTo>
                    <a:pt x="178777" y="149860"/>
                  </a:lnTo>
                  <a:lnTo>
                    <a:pt x="175361" y="149860"/>
                  </a:lnTo>
                  <a:lnTo>
                    <a:pt x="171958" y="147332"/>
                  </a:lnTo>
                  <a:lnTo>
                    <a:pt x="175361" y="144780"/>
                  </a:lnTo>
                  <a:lnTo>
                    <a:pt x="177063" y="144780"/>
                  </a:lnTo>
                  <a:lnTo>
                    <a:pt x="185585" y="140982"/>
                  </a:lnTo>
                  <a:lnTo>
                    <a:pt x="188988" y="134632"/>
                  </a:lnTo>
                  <a:lnTo>
                    <a:pt x="187286" y="125730"/>
                  </a:lnTo>
                  <a:lnTo>
                    <a:pt x="187286" y="120650"/>
                  </a:lnTo>
                  <a:lnTo>
                    <a:pt x="187286" y="116852"/>
                  </a:lnTo>
                  <a:lnTo>
                    <a:pt x="173659" y="111760"/>
                  </a:lnTo>
                  <a:lnTo>
                    <a:pt x="169392" y="110502"/>
                  </a:lnTo>
                  <a:lnTo>
                    <a:pt x="165150" y="109245"/>
                  </a:lnTo>
                  <a:lnTo>
                    <a:pt x="165150" y="124460"/>
                  </a:lnTo>
                  <a:lnTo>
                    <a:pt x="161747" y="129552"/>
                  </a:lnTo>
                  <a:lnTo>
                    <a:pt x="137909" y="152400"/>
                  </a:lnTo>
                  <a:lnTo>
                    <a:pt x="136207" y="152400"/>
                  </a:lnTo>
                  <a:lnTo>
                    <a:pt x="136207" y="151130"/>
                  </a:lnTo>
                  <a:lnTo>
                    <a:pt x="134505" y="151130"/>
                  </a:lnTo>
                  <a:lnTo>
                    <a:pt x="137909" y="140982"/>
                  </a:lnTo>
                  <a:lnTo>
                    <a:pt x="137909" y="124460"/>
                  </a:lnTo>
                  <a:lnTo>
                    <a:pt x="137909" y="120650"/>
                  </a:lnTo>
                  <a:lnTo>
                    <a:pt x="161747" y="120650"/>
                  </a:lnTo>
                  <a:lnTo>
                    <a:pt x="165150" y="124460"/>
                  </a:lnTo>
                  <a:lnTo>
                    <a:pt x="165150" y="109245"/>
                  </a:lnTo>
                  <a:lnTo>
                    <a:pt x="160858" y="107950"/>
                  </a:lnTo>
                  <a:lnTo>
                    <a:pt x="134632" y="107950"/>
                  </a:lnTo>
                  <a:lnTo>
                    <a:pt x="129425" y="108927"/>
                  </a:lnTo>
                  <a:lnTo>
                    <a:pt x="129425" y="135902"/>
                  </a:lnTo>
                  <a:lnTo>
                    <a:pt x="127050" y="146050"/>
                  </a:lnTo>
                  <a:lnTo>
                    <a:pt x="122453" y="152400"/>
                  </a:lnTo>
                  <a:lnTo>
                    <a:pt x="115773" y="156210"/>
                  </a:lnTo>
                  <a:lnTo>
                    <a:pt x="115773" y="149860"/>
                  </a:lnTo>
                  <a:lnTo>
                    <a:pt x="114071" y="142252"/>
                  </a:lnTo>
                  <a:lnTo>
                    <a:pt x="114071" y="137160"/>
                  </a:lnTo>
                  <a:lnTo>
                    <a:pt x="114071" y="132080"/>
                  </a:lnTo>
                  <a:lnTo>
                    <a:pt x="115773" y="130810"/>
                  </a:lnTo>
                  <a:lnTo>
                    <a:pt x="117475" y="130810"/>
                  </a:lnTo>
                  <a:lnTo>
                    <a:pt x="118605" y="129552"/>
                  </a:lnTo>
                  <a:lnTo>
                    <a:pt x="120878" y="127000"/>
                  </a:lnTo>
                  <a:lnTo>
                    <a:pt x="124294" y="125730"/>
                  </a:lnTo>
                  <a:lnTo>
                    <a:pt x="129400" y="124460"/>
                  </a:lnTo>
                  <a:lnTo>
                    <a:pt x="129425" y="135902"/>
                  </a:lnTo>
                  <a:lnTo>
                    <a:pt x="129425" y="108927"/>
                  </a:lnTo>
                  <a:lnTo>
                    <a:pt x="120878" y="110502"/>
                  </a:lnTo>
                  <a:lnTo>
                    <a:pt x="124294" y="104152"/>
                  </a:lnTo>
                  <a:lnTo>
                    <a:pt x="125996" y="99060"/>
                  </a:lnTo>
                  <a:lnTo>
                    <a:pt x="129400" y="91452"/>
                  </a:lnTo>
                  <a:lnTo>
                    <a:pt x="131102" y="86360"/>
                  </a:lnTo>
                  <a:lnTo>
                    <a:pt x="132803" y="85102"/>
                  </a:lnTo>
                  <a:lnTo>
                    <a:pt x="139611" y="85102"/>
                  </a:lnTo>
                  <a:lnTo>
                    <a:pt x="175361" y="74930"/>
                  </a:lnTo>
                  <a:lnTo>
                    <a:pt x="178777" y="74930"/>
                  </a:lnTo>
                  <a:lnTo>
                    <a:pt x="180479" y="71132"/>
                  </a:lnTo>
                  <a:lnTo>
                    <a:pt x="180479" y="69850"/>
                  </a:lnTo>
                  <a:lnTo>
                    <a:pt x="180479" y="66052"/>
                  </a:lnTo>
                  <a:lnTo>
                    <a:pt x="171958" y="59702"/>
                  </a:lnTo>
                  <a:lnTo>
                    <a:pt x="166852" y="59702"/>
                  </a:lnTo>
                  <a:lnTo>
                    <a:pt x="163449" y="60960"/>
                  </a:lnTo>
                  <a:lnTo>
                    <a:pt x="156794" y="62230"/>
                  </a:lnTo>
                  <a:lnTo>
                    <a:pt x="142849" y="67310"/>
                  </a:lnTo>
                  <a:lnTo>
                    <a:pt x="136207" y="69850"/>
                  </a:lnTo>
                  <a:lnTo>
                    <a:pt x="139369" y="55880"/>
                  </a:lnTo>
                  <a:lnTo>
                    <a:pt x="142367" y="41910"/>
                  </a:lnTo>
                  <a:lnTo>
                    <a:pt x="146977" y="30480"/>
                  </a:lnTo>
                  <a:lnTo>
                    <a:pt x="154940" y="19050"/>
                  </a:lnTo>
                  <a:lnTo>
                    <a:pt x="160045" y="15252"/>
                  </a:lnTo>
                  <a:lnTo>
                    <a:pt x="156641" y="7632"/>
                  </a:lnTo>
                  <a:lnTo>
                    <a:pt x="143014" y="0"/>
                  </a:lnTo>
                  <a:lnTo>
                    <a:pt x="143014" y="5080"/>
                  </a:lnTo>
                  <a:lnTo>
                    <a:pt x="141312" y="10160"/>
                  </a:lnTo>
                  <a:lnTo>
                    <a:pt x="136194" y="24130"/>
                  </a:lnTo>
                  <a:lnTo>
                    <a:pt x="131089" y="36830"/>
                  </a:lnTo>
                  <a:lnTo>
                    <a:pt x="120878" y="64782"/>
                  </a:lnTo>
                  <a:lnTo>
                    <a:pt x="119176" y="71132"/>
                  </a:lnTo>
                  <a:lnTo>
                    <a:pt x="115773" y="74930"/>
                  </a:lnTo>
                  <a:lnTo>
                    <a:pt x="108966" y="74930"/>
                  </a:lnTo>
                  <a:lnTo>
                    <a:pt x="100457" y="76200"/>
                  </a:lnTo>
                  <a:lnTo>
                    <a:pt x="93637" y="76200"/>
                  </a:lnTo>
                  <a:lnTo>
                    <a:pt x="85128" y="78752"/>
                  </a:lnTo>
                  <a:lnTo>
                    <a:pt x="83426" y="78752"/>
                  </a:lnTo>
                  <a:lnTo>
                    <a:pt x="83426" y="80010"/>
                  </a:lnTo>
                  <a:lnTo>
                    <a:pt x="86829" y="83832"/>
                  </a:lnTo>
                  <a:lnTo>
                    <a:pt x="91935" y="86360"/>
                  </a:lnTo>
                  <a:lnTo>
                    <a:pt x="95338" y="88900"/>
                  </a:lnTo>
                  <a:lnTo>
                    <a:pt x="100457" y="90182"/>
                  </a:lnTo>
                  <a:lnTo>
                    <a:pt x="112369" y="90182"/>
                  </a:lnTo>
                  <a:lnTo>
                    <a:pt x="110667" y="94957"/>
                  </a:lnTo>
                  <a:lnTo>
                    <a:pt x="110667" y="157480"/>
                  </a:lnTo>
                  <a:lnTo>
                    <a:pt x="102158" y="161302"/>
                  </a:lnTo>
                  <a:lnTo>
                    <a:pt x="98755" y="160032"/>
                  </a:lnTo>
                  <a:lnTo>
                    <a:pt x="95338" y="149860"/>
                  </a:lnTo>
                  <a:lnTo>
                    <a:pt x="91935" y="144780"/>
                  </a:lnTo>
                  <a:lnTo>
                    <a:pt x="93637" y="142252"/>
                  </a:lnTo>
                  <a:lnTo>
                    <a:pt x="107264" y="137160"/>
                  </a:lnTo>
                  <a:lnTo>
                    <a:pt x="107264" y="144780"/>
                  </a:lnTo>
                  <a:lnTo>
                    <a:pt x="110667" y="157480"/>
                  </a:lnTo>
                  <a:lnTo>
                    <a:pt x="110667" y="94957"/>
                  </a:lnTo>
                  <a:lnTo>
                    <a:pt x="109651" y="97802"/>
                  </a:lnTo>
                  <a:lnTo>
                    <a:pt x="105981" y="104152"/>
                  </a:lnTo>
                  <a:lnTo>
                    <a:pt x="104228" y="110502"/>
                  </a:lnTo>
                  <a:lnTo>
                    <a:pt x="107264" y="119380"/>
                  </a:lnTo>
                  <a:lnTo>
                    <a:pt x="91935" y="129552"/>
                  </a:lnTo>
                  <a:lnTo>
                    <a:pt x="81724" y="124460"/>
                  </a:lnTo>
                  <a:lnTo>
                    <a:pt x="86855" y="111760"/>
                  </a:lnTo>
                  <a:lnTo>
                    <a:pt x="87033" y="101600"/>
                  </a:lnTo>
                  <a:lnTo>
                    <a:pt x="82435" y="92710"/>
                  </a:lnTo>
                  <a:lnTo>
                    <a:pt x="73215" y="81280"/>
                  </a:lnTo>
                  <a:lnTo>
                    <a:pt x="71513" y="80010"/>
                  </a:lnTo>
                  <a:lnTo>
                    <a:pt x="69811" y="76200"/>
                  </a:lnTo>
                  <a:lnTo>
                    <a:pt x="66395" y="74930"/>
                  </a:lnTo>
                  <a:lnTo>
                    <a:pt x="61290" y="71132"/>
                  </a:lnTo>
                  <a:lnTo>
                    <a:pt x="61290" y="66052"/>
                  </a:lnTo>
                  <a:lnTo>
                    <a:pt x="95338" y="38100"/>
                  </a:lnTo>
                  <a:lnTo>
                    <a:pt x="95338" y="34302"/>
                  </a:lnTo>
                  <a:lnTo>
                    <a:pt x="90233" y="27952"/>
                  </a:lnTo>
                  <a:lnTo>
                    <a:pt x="85788" y="22860"/>
                  </a:lnTo>
                  <a:lnTo>
                    <a:pt x="80225" y="21602"/>
                  </a:lnTo>
                  <a:lnTo>
                    <a:pt x="73710" y="21602"/>
                  </a:lnTo>
                  <a:lnTo>
                    <a:pt x="39154" y="50800"/>
                  </a:lnTo>
                  <a:lnTo>
                    <a:pt x="33197" y="69850"/>
                  </a:lnTo>
                  <a:lnTo>
                    <a:pt x="35801" y="77482"/>
                  </a:lnTo>
                  <a:lnTo>
                    <a:pt x="42570" y="86360"/>
                  </a:lnTo>
                  <a:lnTo>
                    <a:pt x="42570" y="90182"/>
                  </a:lnTo>
                  <a:lnTo>
                    <a:pt x="45974" y="91452"/>
                  </a:lnTo>
                  <a:lnTo>
                    <a:pt x="44272" y="93980"/>
                  </a:lnTo>
                  <a:lnTo>
                    <a:pt x="41681" y="101600"/>
                  </a:lnTo>
                  <a:lnTo>
                    <a:pt x="38938" y="107950"/>
                  </a:lnTo>
                  <a:lnTo>
                    <a:pt x="35877" y="115582"/>
                  </a:lnTo>
                  <a:lnTo>
                    <a:pt x="32346" y="121932"/>
                  </a:lnTo>
                  <a:lnTo>
                    <a:pt x="25400" y="134632"/>
                  </a:lnTo>
                  <a:lnTo>
                    <a:pt x="17653" y="146050"/>
                  </a:lnTo>
                  <a:lnTo>
                    <a:pt x="9601" y="158750"/>
                  </a:lnTo>
                  <a:lnTo>
                    <a:pt x="1701" y="170180"/>
                  </a:lnTo>
                  <a:lnTo>
                    <a:pt x="1701" y="171450"/>
                  </a:lnTo>
                  <a:lnTo>
                    <a:pt x="0" y="172732"/>
                  </a:lnTo>
                  <a:lnTo>
                    <a:pt x="0" y="175260"/>
                  </a:lnTo>
                  <a:lnTo>
                    <a:pt x="901" y="181610"/>
                  </a:lnTo>
                  <a:lnTo>
                    <a:pt x="3403" y="189230"/>
                  </a:lnTo>
                  <a:lnTo>
                    <a:pt x="11912" y="200660"/>
                  </a:lnTo>
                  <a:lnTo>
                    <a:pt x="17767" y="204482"/>
                  </a:lnTo>
                  <a:lnTo>
                    <a:pt x="22974" y="205752"/>
                  </a:lnTo>
                  <a:lnTo>
                    <a:pt x="28194" y="204482"/>
                  </a:lnTo>
                  <a:lnTo>
                    <a:pt x="34048" y="200660"/>
                  </a:lnTo>
                  <a:lnTo>
                    <a:pt x="31750" y="210832"/>
                  </a:lnTo>
                  <a:lnTo>
                    <a:pt x="29794" y="219710"/>
                  </a:lnTo>
                  <a:lnTo>
                    <a:pt x="27825" y="229882"/>
                  </a:lnTo>
                  <a:lnTo>
                    <a:pt x="25539" y="238760"/>
                  </a:lnTo>
                  <a:lnTo>
                    <a:pt x="25590" y="247650"/>
                  </a:lnTo>
                  <a:lnTo>
                    <a:pt x="28511" y="254000"/>
                  </a:lnTo>
                  <a:lnTo>
                    <a:pt x="34632" y="259080"/>
                  </a:lnTo>
                  <a:lnTo>
                    <a:pt x="44272" y="260350"/>
                  </a:lnTo>
                  <a:lnTo>
                    <a:pt x="44272" y="257810"/>
                  </a:lnTo>
                  <a:lnTo>
                    <a:pt x="45974" y="255282"/>
                  </a:lnTo>
                  <a:lnTo>
                    <a:pt x="48818" y="236232"/>
                  </a:lnTo>
                  <a:lnTo>
                    <a:pt x="52133" y="217182"/>
                  </a:lnTo>
                  <a:lnTo>
                    <a:pt x="55295" y="200660"/>
                  </a:lnTo>
                  <a:lnTo>
                    <a:pt x="59588" y="177800"/>
                  </a:lnTo>
                  <a:lnTo>
                    <a:pt x="59588" y="175260"/>
                  </a:lnTo>
                  <a:lnTo>
                    <a:pt x="57886" y="170180"/>
                  </a:lnTo>
                  <a:lnTo>
                    <a:pt x="57886" y="166382"/>
                  </a:lnTo>
                  <a:lnTo>
                    <a:pt x="56184" y="162560"/>
                  </a:lnTo>
                  <a:lnTo>
                    <a:pt x="56184" y="160032"/>
                  </a:lnTo>
                  <a:lnTo>
                    <a:pt x="57886" y="157480"/>
                  </a:lnTo>
                  <a:lnTo>
                    <a:pt x="73215" y="132080"/>
                  </a:lnTo>
                  <a:lnTo>
                    <a:pt x="76771" y="139700"/>
                  </a:lnTo>
                  <a:lnTo>
                    <a:pt x="80022" y="147332"/>
                  </a:lnTo>
                  <a:lnTo>
                    <a:pt x="83261" y="156210"/>
                  </a:lnTo>
                  <a:lnTo>
                    <a:pt x="86829" y="165100"/>
                  </a:lnTo>
                  <a:lnTo>
                    <a:pt x="81724" y="162560"/>
                  </a:lnTo>
                  <a:lnTo>
                    <a:pt x="64693" y="162560"/>
                  </a:lnTo>
                  <a:lnTo>
                    <a:pt x="64693" y="165100"/>
                  </a:lnTo>
                  <a:lnTo>
                    <a:pt x="62992" y="172732"/>
                  </a:lnTo>
                  <a:lnTo>
                    <a:pt x="62992" y="181610"/>
                  </a:lnTo>
                  <a:lnTo>
                    <a:pt x="69811" y="187960"/>
                  </a:lnTo>
                  <a:lnTo>
                    <a:pt x="74917" y="195580"/>
                  </a:lnTo>
                  <a:lnTo>
                    <a:pt x="88531" y="191782"/>
                  </a:lnTo>
                  <a:lnTo>
                    <a:pt x="93637" y="190500"/>
                  </a:lnTo>
                  <a:lnTo>
                    <a:pt x="100457" y="187960"/>
                  </a:lnTo>
                  <a:lnTo>
                    <a:pt x="110667" y="185432"/>
                  </a:lnTo>
                  <a:lnTo>
                    <a:pt x="115773" y="185432"/>
                  </a:lnTo>
                  <a:lnTo>
                    <a:pt x="120878" y="182880"/>
                  </a:lnTo>
                  <a:lnTo>
                    <a:pt x="120777" y="191782"/>
                  </a:lnTo>
                  <a:lnTo>
                    <a:pt x="120523" y="201930"/>
                  </a:lnTo>
                  <a:lnTo>
                    <a:pt x="123215" y="209550"/>
                  </a:lnTo>
                  <a:lnTo>
                    <a:pt x="130695" y="213360"/>
                  </a:lnTo>
                  <a:lnTo>
                    <a:pt x="144716" y="215900"/>
                  </a:lnTo>
                  <a:lnTo>
                    <a:pt x="146418" y="215900"/>
                  </a:lnTo>
                  <a:lnTo>
                    <a:pt x="149834" y="217182"/>
                  </a:lnTo>
                  <a:lnTo>
                    <a:pt x="160045" y="237502"/>
                  </a:lnTo>
                  <a:lnTo>
                    <a:pt x="156641" y="237502"/>
                  </a:lnTo>
                  <a:lnTo>
                    <a:pt x="115684" y="222250"/>
                  </a:lnTo>
                  <a:lnTo>
                    <a:pt x="102158" y="208280"/>
                  </a:lnTo>
                  <a:lnTo>
                    <a:pt x="98755" y="205752"/>
                  </a:lnTo>
                  <a:lnTo>
                    <a:pt x="90233" y="205752"/>
                  </a:lnTo>
                  <a:lnTo>
                    <a:pt x="90233" y="215900"/>
                  </a:lnTo>
                  <a:lnTo>
                    <a:pt x="100457" y="223532"/>
                  </a:lnTo>
                  <a:lnTo>
                    <a:pt x="105562" y="228600"/>
                  </a:lnTo>
                  <a:lnTo>
                    <a:pt x="143649" y="250202"/>
                  </a:lnTo>
                  <a:lnTo>
                    <a:pt x="178777" y="259080"/>
                  </a:lnTo>
                  <a:lnTo>
                    <a:pt x="188988" y="259080"/>
                  </a:lnTo>
                  <a:lnTo>
                    <a:pt x="188988" y="257810"/>
                  </a:lnTo>
                  <a:lnTo>
                    <a:pt x="190690" y="254000"/>
                  </a:lnTo>
                  <a:lnTo>
                    <a:pt x="190690" y="247650"/>
                  </a:lnTo>
                  <a:lnTo>
                    <a:pt x="188988" y="243852"/>
                  </a:lnTo>
                  <a:lnTo>
                    <a:pt x="184442" y="237502"/>
                  </a:lnTo>
                  <a:lnTo>
                    <a:pt x="182626" y="234950"/>
                  </a:lnTo>
                  <a:lnTo>
                    <a:pt x="176428" y="226060"/>
                  </a:lnTo>
                  <a:lnTo>
                    <a:pt x="170548" y="217182"/>
                  </a:lnTo>
                  <a:lnTo>
                    <a:pt x="165150" y="208280"/>
                  </a:lnTo>
                  <a:lnTo>
                    <a:pt x="183451" y="203200"/>
                  </a:lnTo>
                  <a:lnTo>
                    <a:pt x="193395" y="203200"/>
                  </a:lnTo>
                  <a:lnTo>
                    <a:pt x="204317" y="207010"/>
                  </a:lnTo>
                  <a:lnTo>
                    <a:pt x="207721" y="208280"/>
                  </a:lnTo>
                  <a:lnTo>
                    <a:pt x="212826" y="208280"/>
                  </a:lnTo>
                  <a:lnTo>
                    <a:pt x="214528" y="203200"/>
                  </a:lnTo>
                  <a:lnTo>
                    <a:pt x="217932" y="198132"/>
                  </a:lnTo>
                  <a:lnTo>
                    <a:pt x="217932" y="19305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449" y="6155435"/>
              <a:ext cx="144219" cy="1264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000" y="6086060"/>
              <a:ext cx="245379" cy="24311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09956" y="2546835"/>
            <a:ext cx="6705244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b="1" spc="95" dirty="0">
                <a:latin typeface="宋体" panose="02010600030101010101" pitchFamily="2" charset="-122"/>
                <a:cs typeface="微软雅黑"/>
              </a:rPr>
              <a:t>基于百万级</a:t>
            </a:r>
            <a:r>
              <a:rPr lang="en-US" altLang="zh-CN" sz="3600" b="1" spc="95" dirty="0">
                <a:latin typeface="宋体" panose="02010600030101010101" pitchFamily="2" charset="-122"/>
                <a:cs typeface="微软雅黑"/>
              </a:rPr>
              <a:t>CORD-19</a:t>
            </a:r>
            <a:r>
              <a:rPr lang="zh-CN" altLang="en-US" sz="3600" b="1" spc="95" dirty="0">
                <a:latin typeface="宋体" panose="02010600030101010101" pitchFamily="2" charset="-122"/>
                <a:cs typeface="微软雅黑"/>
              </a:rPr>
              <a:t>文献的文本挖掘与问答系统的构建</a:t>
            </a:r>
            <a:endParaRPr lang="zh-CN" altLang="en-US" sz="3600" dirty="0">
              <a:latin typeface="宋体" panose="02010600030101010101" pitchFamily="2" charset="-122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0210" y="4086405"/>
            <a:ext cx="25668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5">
                <a:solidFill>
                  <a:srgbClr val="252525"/>
                </a:solidFill>
                <a:latin typeface="宋体" panose="02010600030101010101" pitchFamily="2" charset="-122"/>
                <a:cs typeface="微软雅黑"/>
              </a:rPr>
              <a:t>指导教师：张华平</a:t>
            </a:r>
            <a:r>
              <a:rPr lang="en-US" altLang="zh-CN" spc="95">
                <a:solidFill>
                  <a:srgbClr val="252525"/>
                </a:solidFill>
                <a:latin typeface="宋体" panose="02010600030101010101" pitchFamily="2" charset="-122"/>
                <a:cs typeface="微软雅黑"/>
              </a:rPr>
              <a:t>/</a:t>
            </a:r>
            <a:r>
              <a:rPr lang="zh-CN" altLang="en-US" spc="95">
                <a:solidFill>
                  <a:srgbClr val="252525"/>
                </a:solidFill>
                <a:latin typeface="宋体" panose="02010600030101010101" pitchFamily="2" charset="-122"/>
                <a:cs typeface="微软雅黑"/>
              </a:rPr>
              <a:t>高扬</a:t>
            </a:r>
            <a:endParaRPr lang="zh-CN" altLang="en-US">
              <a:latin typeface="宋体" panose="02010600030101010101" pitchFamily="2" charset="-122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7154" y="5218379"/>
            <a:ext cx="61468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95" err="1">
                <a:solidFill>
                  <a:srgbClr val="252525"/>
                </a:solidFill>
                <a:latin typeface="宋体" panose="02010600030101010101" pitchFamily="2" charset="-122"/>
                <a:cs typeface="微软雅黑"/>
              </a:rPr>
              <a:t>汇报人</a:t>
            </a:r>
            <a:r>
              <a:rPr lang="zh-CN" altLang="en-US" sz="2000" spc="95">
                <a:solidFill>
                  <a:srgbClr val="252525"/>
                </a:solidFill>
                <a:latin typeface="宋体" panose="02010600030101010101" pitchFamily="2" charset="-122"/>
                <a:cs typeface="微软雅黑"/>
              </a:rPr>
              <a:t>：</a:t>
            </a:r>
            <a:r>
              <a:rPr lang="zh-CN" altLang="en-US" sz="2000" spc="95">
                <a:solidFill>
                  <a:srgbClr val="252525"/>
                </a:solidFill>
                <a:latin typeface="宋体" panose="02010600030101010101" pitchFamily="2" charset="-122"/>
              </a:rPr>
              <a:t>邱小尧，刘云皓，李桐，刘天锐，王中琦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A8F0B2F6-9E45-452B-8B66-55E0AD56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5" y="227947"/>
            <a:ext cx="1249968" cy="12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59343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 Year Distribution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3600" dirty="0">
              <a:latin typeface="Century Gothic"/>
              <a:cs typeface="Century Gothi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368F2-8ABC-BA71-7EBD-574F38904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05" y="1210757"/>
            <a:ext cx="8420769" cy="443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6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5858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Paper Sources Distribution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3600" dirty="0">
              <a:latin typeface="Century Gothic"/>
              <a:cs typeface="Century Gothi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08443-DB9E-F04D-5D82-F8C9FA010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33041"/>
            <a:ext cx="11428734" cy="50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2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5239" y="4205268"/>
            <a:ext cx="27908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TF-IDF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622" cy="1785226"/>
            <a:chOff x="2222324" y="3896995"/>
            <a:chExt cx="1536622" cy="1785226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5</a:t>
            </a:r>
            <a:endParaRPr kumimoji="0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70104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汇报人：李桐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3</a:t>
            </a:r>
            <a:endParaRPr kumimoji="0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635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85670" y="323468"/>
                <a:ext cx="5248530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en-US" altLang="zh-CN" sz="2800" b="1" spc="-5">
                    <a:solidFill>
                      <a:srgbClr val="006C3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/>
                  </a:rPr>
                  <a:t>TF-IDF = TF </a:t>
                </a:r>
                <a14:m>
                  <m:oMath xmlns:m="http://schemas.openxmlformats.org/officeDocument/2006/math">
                    <m:r>
                      <a:rPr lang="en-US" altLang="zh-CN" sz="2800" b="1" i="1" spc="-5" smtClean="0">
                        <a:solidFill>
                          <a:srgbClr val="006C3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/>
                      </a:rPr>
                      <m:t>×</m:t>
                    </m:r>
                  </m:oMath>
                </a14:m>
                <a:r>
                  <a:rPr lang="en-US" altLang="zh-CN" sz="2800" b="1" spc="-5">
                    <a:solidFill>
                      <a:srgbClr val="006C3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微软雅黑"/>
                  </a:rPr>
                  <a:t> IDF</a:t>
                </a:r>
                <a:endParaRPr lang="zh-CN" altLang="en-US" sz="2800">
                  <a:solidFill>
                    <a:srgbClr val="006C3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微软雅黑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85670" y="323468"/>
                <a:ext cx="5248530" cy="443070"/>
              </a:xfrm>
              <a:prstGeom prst="rect">
                <a:avLst/>
              </a:prstGeom>
              <a:blipFill>
                <a:blip r:embed="rId3"/>
                <a:stretch>
                  <a:fillRect l="-4065" t="-26027" b="-5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4E3F341-4FAA-475C-A812-51D69076A35C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3.1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BD755BBE-9797-1EAB-6EEB-A169E0727A75}"/>
              </a:ext>
            </a:extLst>
          </p:cNvPr>
          <p:cNvSpPr/>
          <p:nvPr/>
        </p:nvSpPr>
        <p:spPr>
          <a:xfrm>
            <a:off x="674412" y="1626014"/>
            <a:ext cx="5724000" cy="3207658"/>
          </a:xfrm>
          <a:prstGeom prst="parallelogram">
            <a:avLst/>
          </a:prstGeom>
          <a:noFill/>
          <a:ln w="38100" cap="flat" cmpd="sng" algn="ctr">
            <a:gradFill>
              <a:gsLst>
                <a:gs pos="20000">
                  <a:srgbClr val="003378">
                    <a:alpha val="0"/>
                  </a:srgbClr>
                </a:gs>
                <a:gs pos="0">
                  <a:srgbClr val="006C39">
                    <a:alpha val="0"/>
                  </a:srgbClr>
                </a:gs>
                <a:gs pos="100000">
                  <a:srgbClr val="006C39"/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387D7A5C-7ADF-8DAD-86A8-7DD15727DB51}"/>
              </a:ext>
            </a:extLst>
          </p:cNvPr>
          <p:cNvSpPr/>
          <p:nvPr/>
        </p:nvSpPr>
        <p:spPr>
          <a:xfrm>
            <a:off x="5822046" y="2366244"/>
            <a:ext cx="5724000" cy="3207658"/>
          </a:xfrm>
          <a:prstGeom prst="parallelogram">
            <a:avLst/>
          </a:prstGeom>
          <a:noFill/>
          <a:ln w="38100" cap="flat" cmpd="sng" algn="ctr">
            <a:gradFill>
              <a:gsLst>
                <a:gs pos="20000">
                  <a:srgbClr val="003378">
                    <a:alpha val="0"/>
                  </a:srgbClr>
                </a:gs>
                <a:gs pos="0">
                  <a:srgbClr val="006C39">
                    <a:alpha val="0"/>
                  </a:srgbClr>
                </a:gs>
                <a:gs pos="100000">
                  <a:srgbClr val="A13F0B"/>
                </a:gs>
              </a:gsLst>
              <a:lin ang="960000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5846C2E-F34D-8AAB-F3CB-03ACBE431DE8}"/>
              </a:ext>
            </a:extLst>
          </p:cNvPr>
          <p:cNvSpPr txBox="1"/>
          <p:nvPr/>
        </p:nvSpPr>
        <p:spPr>
          <a:xfrm>
            <a:off x="4978400" y="2558913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1" u="none" strike="noStrike" kern="1200" cap="none" spc="300" normalizeH="0" baseline="0" noProof="0" dirty="0">
                <a:ln>
                  <a:noFill/>
                </a:ln>
                <a:solidFill>
                  <a:srgbClr val="006C39">
                    <a:alpha val="11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VS</a:t>
            </a:r>
            <a:endParaRPr kumimoji="0" lang="zh-CN" altLang="en-US" sz="9600" b="0" i="1" u="none" strike="noStrike" kern="1200" cap="none" spc="300" normalizeH="0" baseline="0" noProof="0" dirty="0">
              <a:ln>
                <a:noFill/>
              </a:ln>
              <a:solidFill>
                <a:srgbClr val="006C39">
                  <a:alpha val="11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F9C9842-1F35-BFF5-336B-6F9F5385BC08}"/>
              </a:ext>
            </a:extLst>
          </p:cNvPr>
          <p:cNvSpPr txBox="1"/>
          <p:nvPr/>
        </p:nvSpPr>
        <p:spPr>
          <a:xfrm>
            <a:off x="7326086" y="2767499"/>
            <a:ext cx="2656114" cy="649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IDF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AE7E01-3F10-8428-4180-2E86E0EB9742}"/>
              </a:ext>
            </a:extLst>
          </p:cNvPr>
          <p:cNvSpPr txBox="1"/>
          <p:nvPr/>
        </p:nvSpPr>
        <p:spPr>
          <a:xfrm>
            <a:off x="685800" y="1928913"/>
            <a:ext cx="3904343" cy="649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TF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5395FDD-34C4-77D1-90C8-80472106E90A}"/>
              </a:ext>
            </a:extLst>
          </p:cNvPr>
          <p:cNvGrpSpPr/>
          <p:nvPr/>
        </p:nvGrpSpPr>
        <p:grpSpPr>
          <a:xfrm>
            <a:off x="1732839" y="2733617"/>
            <a:ext cx="3666837" cy="1522048"/>
            <a:chOff x="802434" y="2628845"/>
            <a:chExt cx="3666837" cy="152204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161F796-3020-CAC9-3050-E527A9E70801}"/>
                </a:ext>
              </a:extLst>
            </p:cNvPr>
            <p:cNvSpPr txBox="1"/>
            <p:nvPr/>
          </p:nvSpPr>
          <p:spPr>
            <a:xfrm>
              <a:off x="1043368" y="3107649"/>
              <a:ext cx="2462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表示词语的重要程度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DFF8F43-5D2D-7929-1E9F-26D05CE531DF}"/>
                    </a:ext>
                  </a:extLst>
                </p:cNvPr>
                <p:cNvSpPr txBox="1"/>
                <p:nvPr/>
              </p:nvSpPr>
              <p:spPr>
                <a:xfrm>
                  <a:off x="802434" y="3477888"/>
                  <a:ext cx="3666837" cy="673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TF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词语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出现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的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次数</m:t>
                            </m:r>
                          </m:num>
                          <m:den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所有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词语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的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总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出现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次数</m:t>
                            </m:r>
                          </m:den>
                        </m:f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DFF8F43-5D2D-7929-1E9F-26D05CE53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34" y="3477888"/>
                  <a:ext cx="3666837" cy="6730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BC4470D-A1B9-0906-0241-BD772EC3ED77}"/>
                </a:ext>
              </a:extLst>
            </p:cNvPr>
            <p:cNvSpPr txBox="1"/>
            <p:nvPr/>
          </p:nvSpPr>
          <p:spPr>
            <a:xfrm>
              <a:off x="1043368" y="2628845"/>
              <a:ext cx="29960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是词频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(Term Frequency)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635561-4995-3474-941C-3F49852B8365}"/>
              </a:ext>
            </a:extLst>
          </p:cNvPr>
          <p:cNvGrpSpPr/>
          <p:nvPr/>
        </p:nvGrpSpPr>
        <p:grpSpPr>
          <a:xfrm>
            <a:off x="6632566" y="3626071"/>
            <a:ext cx="5120326" cy="1626692"/>
            <a:chOff x="6626374" y="3682347"/>
            <a:chExt cx="5120326" cy="162669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5503408-57C2-26E7-5B85-4E3D99AFC426}"/>
                </a:ext>
              </a:extLst>
            </p:cNvPr>
            <p:cNvSpPr txBox="1"/>
            <p:nvPr/>
          </p:nvSpPr>
          <p:spPr>
            <a:xfrm>
              <a:off x="6693266" y="3682347"/>
              <a:ext cx="5053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IDF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是逆向文件频率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(Inverse Document Frequency)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CEECA043-1A52-BCCD-40EC-C67D6CE766CE}"/>
                    </a:ext>
                  </a:extLst>
                </p:cNvPr>
                <p:cNvSpPr txBox="1"/>
                <p:nvPr/>
              </p:nvSpPr>
              <p:spPr>
                <a:xfrm>
                  <a:off x="6626374" y="4635137"/>
                  <a:ext cx="3876931" cy="673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IDF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log</m:t>
                        </m:r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文档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总数</m:t>
                            </m:r>
                          </m:num>
                          <m:den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包含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词语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的</m:t>
                            </m:r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文档</m:t>
                            </m:r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数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CEECA043-1A52-BCCD-40EC-C67D6CE76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6374" y="4635137"/>
                  <a:ext cx="3876931" cy="6739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2E5186D-BB34-69B3-C7D6-A4F5604E72C7}"/>
                </a:ext>
              </a:extLst>
            </p:cNvPr>
            <p:cNvSpPr txBox="1"/>
            <p:nvPr/>
          </p:nvSpPr>
          <p:spPr>
            <a:xfrm>
              <a:off x="6693266" y="4217177"/>
              <a:ext cx="2590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IDF</a:t>
              </a: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表示词语的区分能力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6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DBFFE5-1336-64C3-8E52-DF77B909E91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3579777" y="1620141"/>
            <a:ext cx="0" cy="1717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Experiment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6CEA0-9B36-4569-BB6C-E8ECED3F2F37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3.2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50F8AE-E77B-2F7E-7F26-19F3AD690834}"/>
              </a:ext>
            </a:extLst>
          </p:cNvPr>
          <p:cNvSpPr/>
          <p:nvPr/>
        </p:nvSpPr>
        <p:spPr>
          <a:xfrm>
            <a:off x="2492022" y="1177071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C06881-F8CF-0BC1-BC72-94B079E0D212}"/>
              </a:ext>
            </a:extLst>
          </p:cNvPr>
          <p:cNvSpPr/>
          <p:nvPr/>
        </p:nvSpPr>
        <p:spPr>
          <a:xfrm>
            <a:off x="2492022" y="2617313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72896BC-A418-3182-27EC-FF1C35A94230}"/>
              </a:ext>
            </a:extLst>
          </p:cNvPr>
          <p:cNvSpPr/>
          <p:nvPr/>
        </p:nvSpPr>
        <p:spPr>
          <a:xfrm>
            <a:off x="2492022" y="3337434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DFC8163-B8C3-59DB-DAE0-D4ECC3BF86B9}"/>
              </a:ext>
            </a:extLst>
          </p:cNvPr>
          <p:cNvSpPr/>
          <p:nvPr/>
        </p:nvSpPr>
        <p:spPr>
          <a:xfrm>
            <a:off x="2492022" y="4057555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03C98F5-1A92-6179-BDEA-095978E85A92}"/>
              </a:ext>
            </a:extLst>
          </p:cNvPr>
          <p:cNvSpPr/>
          <p:nvPr/>
        </p:nvSpPr>
        <p:spPr>
          <a:xfrm>
            <a:off x="2492022" y="1897192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B5A7C89-AA21-6E05-4178-C7774BCD2CBA}"/>
              </a:ext>
            </a:extLst>
          </p:cNvPr>
          <p:cNvCxnSpPr>
            <a:cxnSpLocks/>
            <a:stCxn id="20" idx="1"/>
            <a:endCxn id="23" idx="1"/>
          </p:cNvCxnSpPr>
          <p:nvPr/>
        </p:nvCxnSpPr>
        <p:spPr>
          <a:xfrm rot="10800000" flipV="1">
            <a:off x="2492022" y="1398606"/>
            <a:ext cx="12700" cy="2880484"/>
          </a:xfrm>
          <a:prstGeom prst="bentConnector3">
            <a:avLst>
              <a:gd name="adj1" fmla="val 315652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64545C-AAD0-D642-152C-B078F6A63136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3579777" y="3780504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257B309-8CA2-B68A-1BA6-06961608A2A7}"/>
              </a:ext>
            </a:extLst>
          </p:cNvPr>
          <p:cNvSpPr/>
          <p:nvPr/>
        </p:nvSpPr>
        <p:spPr>
          <a:xfrm>
            <a:off x="2492022" y="4777674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27B030-0DC3-77BB-EB8A-652A04459991}"/>
              </a:ext>
            </a:extLst>
          </p:cNvPr>
          <p:cNvCxnSpPr>
            <a:cxnSpLocks/>
            <a:stCxn id="23" idx="2"/>
            <a:endCxn id="41" idx="0"/>
          </p:cNvCxnSpPr>
          <p:nvPr/>
        </p:nvCxnSpPr>
        <p:spPr>
          <a:xfrm>
            <a:off x="3579777" y="4500625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630DAB2-3C16-E849-69BB-2E1BD2DFFC19}"/>
              </a:ext>
            </a:extLst>
          </p:cNvPr>
          <p:cNvSpPr/>
          <p:nvPr/>
        </p:nvSpPr>
        <p:spPr>
          <a:xfrm>
            <a:off x="6168665" y="1839706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如：去停词、去掉标点符号、字母转小写等。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8D14A4E-EA5A-807A-5D2B-86A7A0B1A67D}"/>
              </a:ext>
            </a:extLst>
          </p:cNvPr>
          <p:cNvCxnSpPr>
            <a:cxnSpLocks/>
            <a:stCxn id="28" idx="3"/>
            <a:endCxn id="71" idx="1"/>
          </p:cNvCxnSpPr>
          <p:nvPr/>
        </p:nvCxnSpPr>
        <p:spPr>
          <a:xfrm>
            <a:off x="4667532" y="2118727"/>
            <a:ext cx="150113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8E85BB1D-88F4-795D-3556-F17513295D24}"/>
              </a:ext>
            </a:extLst>
          </p:cNvPr>
          <p:cNvSpPr/>
          <p:nvPr/>
        </p:nvSpPr>
        <p:spPr>
          <a:xfrm>
            <a:off x="6168665" y="3279948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如：去停词、去掉标点符号、字母转小写等。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91FAF92-918F-7282-D0A1-68874EEB935E}"/>
              </a:ext>
            </a:extLst>
          </p:cNvPr>
          <p:cNvCxnSpPr>
            <a:cxnSpLocks/>
            <a:stCxn id="22" idx="3"/>
            <a:endCxn id="77" idx="1"/>
          </p:cNvCxnSpPr>
          <p:nvPr/>
        </p:nvCxnSpPr>
        <p:spPr>
          <a:xfrm>
            <a:off x="4667532" y="3558969"/>
            <a:ext cx="150113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B2C321D5-D34E-AFFE-BB6F-BEDC53CBA9D8}"/>
              </a:ext>
            </a:extLst>
          </p:cNvPr>
          <p:cNvSpPr/>
          <p:nvPr/>
        </p:nvSpPr>
        <p:spPr>
          <a:xfrm>
            <a:off x="6168665" y="4720188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根据文章获得若干回答。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33F152C-BA46-FED8-2683-81A62A5D11D8}"/>
              </a:ext>
            </a:extLst>
          </p:cNvPr>
          <p:cNvCxnSpPr>
            <a:cxnSpLocks/>
            <a:stCxn id="41" idx="3"/>
            <a:endCxn id="84" idx="1"/>
          </p:cNvCxnSpPr>
          <p:nvPr/>
        </p:nvCxnSpPr>
        <p:spPr>
          <a:xfrm>
            <a:off x="4667532" y="4999209"/>
            <a:ext cx="150113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556F2B2E-635D-E000-0018-E804A8B35C62}"/>
              </a:ext>
            </a:extLst>
          </p:cNvPr>
          <p:cNvSpPr/>
          <p:nvPr/>
        </p:nvSpPr>
        <p:spPr>
          <a:xfrm>
            <a:off x="6132222" y="3996967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生物医学领域预训练的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BERT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7FF348BA-9D37-8A58-69A0-87B1B3957483}"/>
              </a:ext>
            </a:extLst>
          </p:cNvPr>
          <p:cNvCxnSpPr>
            <a:cxnSpLocks/>
            <a:stCxn id="23" idx="3"/>
            <a:endCxn id="90" idx="1"/>
          </p:cNvCxnSpPr>
          <p:nvPr/>
        </p:nvCxnSpPr>
        <p:spPr>
          <a:xfrm flipV="1">
            <a:off x="4667532" y="4275988"/>
            <a:ext cx="1464690" cy="31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4A4C42E-3EF0-9B81-8F7B-292C67F03B0B}"/>
              </a:ext>
            </a:extLst>
          </p:cNvPr>
          <p:cNvSpPr/>
          <p:nvPr/>
        </p:nvSpPr>
        <p:spPr>
          <a:xfrm>
            <a:off x="2455578" y="5525085"/>
            <a:ext cx="6974199" cy="5034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the profile of people who are more prone to believe or spread them.</a:t>
            </a:r>
          </a:p>
        </p:txBody>
      </p:sp>
    </p:spTree>
    <p:extLst>
      <p:ext uri="{BB962C8B-B14F-4D97-AF65-F5344CB8AC3E}">
        <p14:creationId xmlns:p14="http://schemas.microsoft.com/office/powerpoint/2010/main" val="42459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FF4DE77-FBA8-5ACE-F36D-EC03C53947AB}"/>
              </a:ext>
            </a:extLst>
          </p:cNvPr>
          <p:cNvCxnSpPr>
            <a:stCxn id="25" idx="2"/>
            <a:endCxn id="22" idx="0"/>
          </p:cNvCxnSpPr>
          <p:nvPr/>
        </p:nvCxnSpPr>
        <p:spPr>
          <a:xfrm>
            <a:off x="10524874" y="2725530"/>
            <a:ext cx="0" cy="13130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D979AC7-C388-42EB-9748-E3FCE7787110}"/>
              </a:ext>
            </a:extLst>
          </p:cNvPr>
          <p:cNvSpPr txBox="1">
            <a:spLocks/>
          </p:cNvSpPr>
          <p:nvPr/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Influence factors </a:t>
            </a:r>
            <a:endParaRPr kumimoji="0" lang="zh-CN" altLang="en-US" sz="2800" b="1" i="0" u="none" strike="noStrike" kern="0" cap="none" spc="-5" normalizeH="0" baseline="0" noProof="0">
              <a:ln>
                <a:noFill/>
              </a:ln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2F68CD7-6692-45B3-B27A-9D94AB656812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3.3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6985EFE-8D83-A3AB-EBE7-0E6B1DB0019B}"/>
              </a:ext>
            </a:extLst>
          </p:cNvPr>
          <p:cNvSpPr/>
          <p:nvPr/>
        </p:nvSpPr>
        <p:spPr>
          <a:xfrm>
            <a:off x="724943" y="215870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词频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641D74F-E323-07A6-154B-BA796C266B14}"/>
              </a:ext>
            </a:extLst>
          </p:cNvPr>
          <p:cNvSpPr/>
          <p:nvPr/>
        </p:nvSpPr>
        <p:spPr>
          <a:xfrm>
            <a:off x="724943" y="4038600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区分能力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D368E86-89BF-72CF-DF43-F9213E71E51E}"/>
              </a:ext>
            </a:extLst>
          </p:cNvPr>
          <p:cNvSpPr/>
          <p:nvPr/>
        </p:nvSpPr>
        <p:spPr>
          <a:xfrm>
            <a:off x="724943" y="3098654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文档频次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E040964-C87A-6535-B71A-FD776F4887DB}"/>
              </a:ext>
            </a:extLst>
          </p:cNvPr>
          <p:cNvSpPr/>
          <p:nvPr/>
        </p:nvSpPr>
        <p:spPr>
          <a:xfrm>
            <a:off x="9564147" y="3098654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词语词性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5EA994-BC02-51C1-341E-E6D2CE888646}"/>
              </a:ext>
            </a:extLst>
          </p:cNvPr>
          <p:cNvSpPr/>
          <p:nvPr/>
        </p:nvSpPr>
        <p:spPr>
          <a:xfrm>
            <a:off x="9564147" y="4038600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专业词库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ADEF087-DB9B-769D-A350-2972C653D0C6}"/>
              </a:ext>
            </a:extLst>
          </p:cNvPr>
          <p:cNvSpPr/>
          <p:nvPr/>
        </p:nvSpPr>
        <p:spPr>
          <a:xfrm>
            <a:off x="9564147" y="215870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词法分析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9F7BBF2-A9DE-32CC-2693-86480610E9C5}"/>
              </a:ext>
            </a:extLst>
          </p:cNvPr>
          <p:cNvSpPr/>
          <p:nvPr/>
        </p:nvSpPr>
        <p:spPr>
          <a:xfrm>
            <a:off x="3468145" y="3098654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模型缺陷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E63DD52-4F17-9B30-08D0-09D0063F2AC4}"/>
              </a:ext>
            </a:extLst>
          </p:cNvPr>
          <p:cNvSpPr/>
          <p:nvPr/>
        </p:nvSpPr>
        <p:spPr>
          <a:xfrm>
            <a:off x="3468145" y="215870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模型假设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324B0CD-FC12-20D6-A8DD-A4F186C3A733}"/>
              </a:ext>
            </a:extLst>
          </p:cNvPr>
          <p:cNvSpPr/>
          <p:nvPr/>
        </p:nvSpPr>
        <p:spPr>
          <a:xfrm>
            <a:off x="3468145" y="4038600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位置信息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7EE67D-9504-5F33-819C-051A48E6F47E}"/>
              </a:ext>
            </a:extLst>
          </p:cNvPr>
          <p:cNvSpPr/>
          <p:nvPr/>
        </p:nvSpPr>
        <p:spPr>
          <a:xfrm>
            <a:off x="6211347" y="3098654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单纯匹配，缺少理解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BBE51B6-6F0E-CEBC-B7B4-5B3BED110158}"/>
              </a:ext>
            </a:extLst>
          </p:cNvPr>
          <p:cNvSpPr/>
          <p:nvPr/>
        </p:nvSpPr>
        <p:spPr>
          <a:xfrm>
            <a:off x="6211347" y="2158708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用户需求已清晰表达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ACDBFC5-D2C2-98DE-60EF-EA5E62B6FD91}"/>
              </a:ext>
            </a:extLst>
          </p:cNvPr>
          <p:cNvSpPr/>
          <p:nvPr/>
        </p:nvSpPr>
        <p:spPr>
          <a:xfrm>
            <a:off x="6211347" y="4038600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相较深度方法，缺少位置信息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44A6658-47F9-1E70-8859-98CCED38DA56}"/>
              </a:ext>
            </a:extLst>
          </p:cNvPr>
          <p:cNvSpPr/>
          <p:nvPr/>
        </p:nvSpPr>
        <p:spPr>
          <a:xfrm>
            <a:off x="734882" y="215870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词频  √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9577A904-AFE4-1FF8-B512-6CD6AF57DCBF}"/>
              </a:ext>
            </a:extLst>
          </p:cNvPr>
          <p:cNvSpPr/>
          <p:nvPr/>
        </p:nvSpPr>
        <p:spPr>
          <a:xfrm>
            <a:off x="734882" y="4038600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区分能力  √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18E00F1-B675-C15B-7E41-51488CB20E59}"/>
              </a:ext>
            </a:extLst>
          </p:cNvPr>
          <p:cNvSpPr/>
          <p:nvPr/>
        </p:nvSpPr>
        <p:spPr>
          <a:xfrm>
            <a:off x="734882" y="3098654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文档频次  √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CE3BD6E-5501-E1A1-73AC-DDBA34874479}"/>
              </a:ext>
            </a:extLst>
          </p:cNvPr>
          <p:cNvCxnSpPr>
            <a:stCxn id="26" idx="3"/>
            <a:endCxn id="32" idx="1"/>
          </p:cNvCxnSpPr>
          <p:nvPr/>
        </p:nvCxnSpPr>
        <p:spPr>
          <a:xfrm>
            <a:off x="5389599" y="2442119"/>
            <a:ext cx="82174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7A71A73-40BF-38C5-7ADC-7B3EDA0F81CE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5389599" y="3382065"/>
            <a:ext cx="82174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0677868-D2B9-9276-639F-52B314A44182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5389599" y="4322011"/>
            <a:ext cx="82174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95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0" grpId="0" animBg="1"/>
      <p:bldP spid="2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D979AC7-C388-42EB-9748-E3FCE7787110}"/>
              </a:ext>
            </a:extLst>
          </p:cNvPr>
          <p:cNvSpPr txBox="1">
            <a:spLocks/>
          </p:cNvSpPr>
          <p:nvPr/>
        </p:nvSpPr>
        <p:spPr>
          <a:xfrm>
            <a:off x="1685670" y="323468"/>
            <a:ext cx="55533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lang="zh-CN" altLang="en-US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optimization strategy</a:t>
            </a:r>
            <a:endParaRPr kumimoji="0" lang="zh-CN" altLang="en-US" sz="2800" b="1" i="0" u="none" strike="noStrike" kern="0" cap="none" spc="-5" normalizeH="0" baseline="0" noProof="0">
              <a:ln>
                <a:noFill/>
              </a:ln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2F68CD7-6692-45B3-B27A-9D94AB656812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3.3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E040964-C87A-6535-B71A-FD776F4887DB}"/>
              </a:ext>
            </a:extLst>
          </p:cNvPr>
          <p:cNvSpPr/>
          <p:nvPr/>
        </p:nvSpPr>
        <p:spPr>
          <a:xfrm>
            <a:off x="4343398" y="1922232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词语词性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5EA994-BC02-51C1-341E-E6D2CE888646}"/>
              </a:ext>
            </a:extLst>
          </p:cNvPr>
          <p:cNvSpPr/>
          <p:nvPr/>
        </p:nvSpPr>
        <p:spPr>
          <a:xfrm>
            <a:off x="4343398" y="286217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专业词库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324B0CD-FC12-20D6-A8DD-A4F186C3A733}"/>
              </a:ext>
            </a:extLst>
          </p:cNvPr>
          <p:cNvSpPr/>
          <p:nvPr/>
        </p:nvSpPr>
        <p:spPr>
          <a:xfrm>
            <a:off x="990598" y="4495800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位置信息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7EE67D-9504-5F33-819C-051A48E6F47E}"/>
              </a:ext>
            </a:extLst>
          </p:cNvPr>
          <p:cNvSpPr/>
          <p:nvPr/>
        </p:nvSpPr>
        <p:spPr>
          <a:xfrm>
            <a:off x="990598" y="2855552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单纯匹配，缺少理解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BBE51B6-6F0E-CEBC-B7B4-5B3BED110158}"/>
              </a:ext>
            </a:extLst>
          </p:cNvPr>
          <p:cNvSpPr/>
          <p:nvPr/>
        </p:nvSpPr>
        <p:spPr>
          <a:xfrm>
            <a:off x="990598" y="1915606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用户需求已清晰表达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ACDBFC5-D2C2-98DE-60EF-EA5E62B6FD91}"/>
              </a:ext>
            </a:extLst>
          </p:cNvPr>
          <p:cNvSpPr/>
          <p:nvPr/>
        </p:nvSpPr>
        <p:spPr>
          <a:xfrm>
            <a:off x="3733800" y="4495800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相较深度方法，缺少位置信息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0677868-D2B9-9276-639F-52B314A44182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2912052" y="4779211"/>
            <a:ext cx="82174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1">
            <a:extLst>
              <a:ext uri="{FF2B5EF4-FFF2-40B4-BE49-F238E27FC236}">
                <a16:creationId xmlns:a16="http://schemas.microsoft.com/office/drawing/2014/main" id="{1DDE9A27-9335-C650-016F-1F435B01D0A5}"/>
              </a:ext>
            </a:extLst>
          </p:cNvPr>
          <p:cNvSpPr/>
          <p:nvPr/>
        </p:nvSpPr>
        <p:spPr>
          <a:xfrm>
            <a:off x="6934200" y="2495389"/>
            <a:ext cx="1143000" cy="381000"/>
          </a:xfrm>
          <a:prstGeom prst="rightArrow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B118B02-91C8-9444-9545-E01A80C8D186}"/>
              </a:ext>
            </a:extLst>
          </p:cNvPr>
          <p:cNvSpPr/>
          <p:nvPr/>
        </p:nvSpPr>
        <p:spPr>
          <a:xfrm>
            <a:off x="6934200" y="4528639"/>
            <a:ext cx="1143000" cy="381000"/>
          </a:xfrm>
          <a:prstGeom prst="rightArrow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7D8F257-1D4E-D155-EEC1-EDADD014E21F}"/>
              </a:ext>
            </a:extLst>
          </p:cNvPr>
          <p:cNvSpPr/>
          <p:nvPr/>
        </p:nvSpPr>
        <p:spPr>
          <a:xfrm>
            <a:off x="8670350" y="1922524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建立重要词性的词库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E68E9E-171B-8930-2C06-186C00B96F20}"/>
              </a:ext>
            </a:extLst>
          </p:cNvPr>
          <p:cNvSpPr/>
          <p:nvPr/>
        </p:nvSpPr>
        <p:spPr>
          <a:xfrm>
            <a:off x="8670350" y="4342817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模型增加位置信息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B2492C2-F5BB-D50A-DC26-565FDCAA9F8B}"/>
              </a:ext>
            </a:extLst>
          </p:cNvPr>
          <p:cNvSpPr/>
          <p:nvPr/>
        </p:nvSpPr>
        <p:spPr>
          <a:xfrm>
            <a:off x="8670350" y="2849259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人为增加模型理解力</a:t>
            </a:r>
          </a:p>
        </p:txBody>
      </p:sp>
    </p:spTree>
    <p:extLst>
      <p:ext uri="{BB962C8B-B14F-4D97-AF65-F5344CB8AC3E}">
        <p14:creationId xmlns:p14="http://schemas.microsoft.com/office/powerpoint/2010/main" val="402336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37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DBFFE5-1336-64C3-8E52-DF77B909E91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5922645" y="2005353"/>
            <a:ext cx="0" cy="1717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Optimization 1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6CEA0-9B36-4569-BB6C-E8ECED3F2F37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3.4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50F8AE-E77B-2F7E-7F26-19F3AD690834}"/>
              </a:ext>
            </a:extLst>
          </p:cNvPr>
          <p:cNvSpPr/>
          <p:nvPr/>
        </p:nvSpPr>
        <p:spPr>
          <a:xfrm>
            <a:off x="4834890" y="1562283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C06881-F8CF-0BC1-BC72-94B079E0D212}"/>
              </a:ext>
            </a:extLst>
          </p:cNvPr>
          <p:cNvSpPr/>
          <p:nvPr/>
        </p:nvSpPr>
        <p:spPr>
          <a:xfrm>
            <a:off x="4834890" y="3002525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72896BC-A418-3182-27EC-FF1C35A94230}"/>
              </a:ext>
            </a:extLst>
          </p:cNvPr>
          <p:cNvSpPr/>
          <p:nvPr/>
        </p:nvSpPr>
        <p:spPr>
          <a:xfrm>
            <a:off x="4834890" y="3722646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DFC8163-B8C3-59DB-DAE0-D4ECC3BF86B9}"/>
              </a:ext>
            </a:extLst>
          </p:cNvPr>
          <p:cNvSpPr/>
          <p:nvPr/>
        </p:nvSpPr>
        <p:spPr>
          <a:xfrm>
            <a:off x="4834890" y="4442767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03C98F5-1A92-6179-BDEA-095978E85A92}"/>
              </a:ext>
            </a:extLst>
          </p:cNvPr>
          <p:cNvSpPr/>
          <p:nvPr/>
        </p:nvSpPr>
        <p:spPr>
          <a:xfrm>
            <a:off x="4834890" y="2282404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B5A7C89-AA21-6E05-4178-C7774BCD2CBA}"/>
              </a:ext>
            </a:extLst>
          </p:cNvPr>
          <p:cNvCxnSpPr>
            <a:cxnSpLocks/>
            <a:stCxn id="20" idx="1"/>
            <a:endCxn id="23" idx="1"/>
          </p:cNvCxnSpPr>
          <p:nvPr/>
        </p:nvCxnSpPr>
        <p:spPr>
          <a:xfrm rot="10800000" flipV="1">
            <a:off x="4834890" y="1783818"/>
            <a:ext cx="12700" cy="2880484"/>
          </a:xfrm>
          <a:prstGeom prst="bentConnector3">
            <a:avLst>
              <a:gd name="adj1" fmla="val 315652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64545C-AAD0-D642-152C-B078F6A63136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5922645" y="4165716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257B309-8CA2-B68A-1BA6-06961608A2A7}"/>
              </a:ext>
            </a:extLst>
          </p:cNvPr>
          <p:cNvSpPr/>
          <p:nvPr/>
        </p:nvSpPr>
        <p:spPr>
          <a:xfrm>
            <a:off x="4834890" y="5162886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27B030-0DC3-77BB-EB8A-652A04459991}"/>
              </a:ext>
            </a:extLst>
          </p:cNvPr>
          <p:cNvCxnSpPr>
            <a:cxnSpLocks/>
            <a:stCxn id="23" idx="2"/>
            <a:endCxn id="41" idx="0"/>
          </p:cNvCxnSpPr>
          <p:nvPr/>
        </p:nvCxnSpPr>
        <p:spPr>
          <a:xfrm>
            <a:off x="5922645" y="4885837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402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B9A32BF-45C9-713C-9466-80FE253C0FE5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6421754" y="1586070"/>
            <a:ext cx="1" cy="2437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946CE99-BE30-C719-0051-1955FFEB30B2}"/>
              </a:ext>
            </a:extLst>
          </p:cNvPr>
          <p:cNvSpPr/>
          <p:nvPr/>
        </p:nvSpPr>
        <p:spPr>
          <a:xfrm>
            <a:off x="5346700" y="1863121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DBFFE5-1336-64C3-8E52-DF77B909E915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2743608" y="1949839"/>
            <a:ext cx="0" cy="1717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313977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Optimization 1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6CEA0-9B36-4569-BB6C-E8ECED3F2F37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3.4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50F8AE-E77B-2F7E-7F26-19F3AD690834}"/>
              </a:ext>
            </a:extLst>
          </p:cNvPr>
          <p:cNvSpPr/>
          <p:nvPr/>
        </p:nvSpPr>
        <p:spPr>
          <a:xfrm>
            <a:off x="1655853" y="1506769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C06881-F8CF-0BC1-BC72-94B079E0D212}"/>
              </a:ext>
            </a:extLst>
          </p:cNvPr>
          <p:cNvSpPr/>
          <p:nvPr/>
        </p:nvSpPr>
        <p:spPr>
          <a:xfrm>
            <a:off x="1655853" y="2947011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72896BC-A418-3182-27EC-FF1C35A94230}"/>
              </a:ext>
            </a:extLst>
          </p:cNvPr>
          <p:cNvSpPr/>
          <p:nvPr/>
        </p:nvSpPr>
        <p:spPr>
          <a:xfrm>
            <a:off x="1655853" y="3667132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DFC8163-B8C3-59DB-DAE0-D4ECC3BF86B9}"/>
              </a:ext>
            </a:extLst>
          </p:cNvPr>
          <p:cNvSpPr/>
          <p:nvPr/>
        </p:nvSpPr>
        <p:spPr>
          <a:xfrm>
            <a:off x="1655853" y="4387253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03C98F5-1A92-6179-BDEA-095978E85A92}"/>
              </a:ext>
            </a:extLst>
          </p:cNvPr>
          <p:cNvSpPr/>
          <p:nvPr/>
        </p:nvSpPr>
        <p:spPr>
          <a:xfrm>
            <a:off x="1655853" y="2226890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B5A7C89-AA21-6E05-4178-C7774BCD2CBA}"/>
              </a:ext>
            </a:extLst>
          </p:cNvPr>
          <p:cNvCxnSpPr>
            <a:cxnSpLocks/>
            <a:stCxn id="20" idx="1"/>
            <a:endCxn id="23" idx="1"/>
          </p:cNvCxnSpPr>
          <p:nvPr/>
        </p:nvCxnSpPr>
        <p:spPr>
          <a:xfrm rot="10800000" flipV="1">
            <a:off x="1655853" y="1728304"/>
            <a:ext cx="12700" cy="2880484"/>
          </a:xfrm>
          <a:prstGeom prst="bentConnector3">
            <a:avLst>
              <a:gd name="adj1" fmla="val 315652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164545C-AAD0-D642-152C-B078F6A63136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2743608" y="4110202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257B309-8CA2-B68A-1BA6-06961608A2A7}"/>
              </a:ext>
            </a:extLst>
          </p:cNvPr>
          <p:cNvSpPr/>
          <p:nvPr/>
        </p:nvSpPr>
        <p:spPr>
          <a:xfrm>
            <a:off x="1655853" y="5107372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B27B030-0DC3-77BB-EB8A-652A04459991}"/>
              </a:ext>
            </a:extLst>
          </p:cNvPr>
          <p:cNvCxnSpPr>
            <a:cxnSpLocks/>
            <a:stCxn id="23" idx="2"/>
            <a:endCxn id="41" idx="0"/>
          </p:cNvCxnSpPr>
          <p:nvPr/>
        </p:nvCxnSpPr>
        <p:spPr>
          <a:xfrm>
            <a:off x="2743608" y="4830323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221B128-A241-84CB-7035-3970BF3B0AB7}"/>
              </a:ext>
            </a:extLst>
          </p:cNvPr>
          <p:cNvSpPr/>
          <p:nvPr/>
        </p:nvSpPr>
        <p:spPr>
          <a:xfrm>
            <a:off x="5334000" y="3303363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4ECBECB-77AA-8043-F808-5292D42635C3}"/>
              </a:ext>
            </a:extLst>
          </p:cNvPr>
          <p:cNvSpPr/>
          <p:nvPr/>
        </p:nvSpPr>
        <p:spPr>
          <a:xfrm>
            <a:off x="5334000" y="4023484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7CA76A-3FCF-3283-EE03-B9D6966961AC}"/>
              </a:ext>
            </a:extLst>
          </p:cNvPr>
          <p:cNvSpPr/>
          <p:nvPr/>
        </p:nvSpPr>
        <p:spPr>
          <a:xfrm>
            <a:off x="5334000" y="4743605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C824B37-9DC4-CE2D-959F-F7645D79285E}"/>
              </a:ext>
            </a:extLst>
          </p:cNvPr>
          <p:cNvSpPr/>
          <p:nvPr/>
        </p:nvSpPr>
        <p:spPr>
          <a:xfrm>
            <a:off x="5334000" y="2583242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词库筛选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BD5B52C-E0BA-B4C7-572F-93FD1641470F}"/>
              </a:ext>
            </a:extLst>
          </p:cNvPr>
          <p:cNvCxnSpPr>
            <a:cxnSpLocks/>
            <a:endCxn id="31" idx="1"/>
          </p:cNvCxnSpPr>
          <p:nvPr/>
        </p:nvCxnSpPr>
        <p:spPr>
          <a:xfrm rot="10800000" flipV="1">
            <a:off x="5334000" y="2084656"/>
            <a:ext cx="12700" cy="2880484"/>
          </a:xfrm>
          <a:prstGeom prst="bentConnector3">
            <a:avLst>
              <a:gd name="adj1" fmla="val 315652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C07ED51-5F63-DB9C-7383-008DD102465B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6421755" y="4466554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619509D-A69C-89BB-B7C3-E6E20442F2FE}"/>
              </a:ext>
            </a:extLst>
          </p:cNvPr>
          <p:cNvSpPr/>
          <p:nvPr/>
        </p:nvSpPr>
        <p:spPr>
          <a:xfrm>
            <a:off x="5334000" y="5463724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E377940-E032-2421-4864-EDAD27318B1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6421755" y="5186675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211245C-0403-0627-3D6B-3DF131B9BD0D}"/>
              </a:ext>
            </a:extLst>
          </p:cNvPr>
          <p:cNvSpPr/>
          <p:nvPr/>
        </p:nvSpPr>
        <p:spPr>
          <a:xfrm>
            <a:off x="5333999" y="1143000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100428B-1709-DBF7-925A-CBF4F6E57A33}"/>
              </a:ext>
            </a:extLst>
          </p:cNvPr>
          <p:cNvSpPr/>
          <p:nvPr/>
        </p:nvSpPr>
        <p:spPr>
          <a:xfrm>
            <a:off x="8647043" y="1805635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处理后剩余重要词语。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2DAE6C8-5D45-F9A9-3690-E223689CD3F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522210" y="2084656"/>
            <a:ext cx="112483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头: 右 42">
            <a:extLst>
              <a:ext uri="{FF2B5EF4-FFF2-40B4-BE49-F238E27FC236}">
                <a16:creationId xmlns:a16="http://schemas.microsoft.com/office/drawing/2014/main" id="{EBA56CA6-1499-B4F4-087D-14075FB5978F}"/>
              </a:ext>
            </a:extLst>
          </p:cNvPr>
          <p:cNvSpPr/>
          <p:nvPr/>
        </p:nvSpPr>
        <p:spPr>
          <a:xfrm>
            <a:off x="3968511" y="2951783"/>
            <a:ext cx="856931" cy="387556"/>
          </a:xfrm>
          <a:prstGeom prst="rightArrow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D20BB3E-78B1-FB76-EE2F-401EB75C994E}"/>
              </a:ext>
            </a:extLst>
          </p:cNvPr>
          <p:cNvSpPr/>
          <p:nvPr/>
        </p:nvSpPr>
        <p:spPr>
          <a:xfrm>
            <a:off x="8610600" y="2525756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建立了名词、动词相似词词库。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81CE4B6-EF2F-4444-61FC-45C9BF7F017A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485767" y="2804777"/>
            <a:ext cx="112483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C3F9EB2-2616-1631-8B0D-D092693BD8DA}"/>
              </a:ext>
            </a:extLst>
          </p:cNvPr>
          <p:cNvSpPr/>
          <p:nvPr/>
        </p:nvSpPr>
        <p:spPr>
          <a:xfrm>
            <a:off x="9370366" y="3803659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词语词性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7B11B1A-036E-1312-7172-9785C6E49FA7}"/>
              </a:ext>
            </a:extLst>
          </p:cNvPr>
          <p:cNvSpPr/>
          <p:nvPr/>
        </p:nvSpPr>
        <p:spPr>
          <a:xfrm>
            <a:off x="9370366" y="4684055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专业词库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3E66E6C-4F8E-FB4C-DCC4-0F103B0BB4A0}"/>
              </a:ext>
            </a:extLst>
          </p:cNvPr>
          <p:cNvSpPr/>
          <p:nvPr/>
        </p:nvSpPr>
        <p:spPr>
          <a:xfrm>
            <a:off x="9370366" y="5564451"/>
            <a:ext cx="1921454" cy="5580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回答更丰富</a:t>
            </a:r>
            <a:endParaRPr lang="en-US" altLang="zh-CN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1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5" grpId="0" animBg="1"/>
      <p:bldP spid="47" grpId="0" animBg="1"/>
      <p:bldP spid="48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AAD6521-C75B-A834-C2ED-4600EE566B18}"/>
              </a:ext>
            </a:extLst>
          </p:cNvPr>
          <p:cNvCxnSpPr>
            <a:cxnSpLocks/>
            <a:stCxn id="55" idx="2"/>
            <a:endCxn id="27" idx="0"/>
          </p:cNvCxnSpPr>
          <p:nvPr/>
        </p:nvCxnSpPr>
        <p:spPr>
          <a:xfrm>
            <a:off x="6574156" y="1207555"/>
            <a:ext cx="0" cy="31575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CBEDF2B-33A0-64D1-8BF3-AD05F6D9B5A1}"/>
              </a:ext>
            </a:extLst>
          </p:cNvPr>
          <p:cNvSpPr/>
          <p:nvPr/>
        </p:nvSpPr>
        <p:spPr>
          <a:xfrm>
            <a:off x="5486401" y="2924848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New-Query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DC3948C-8A5E-7611-B98C-74A05D05768C}"/>
              </a:ext>
            </a:extLst>
          </p:cNvPr>
          <p:cNvSpPr/>
          <p:nvPr/>
        </p:nvSpPr>
        <p:spPr>
          <a:xfrm>
            <a:off x="5486401" y="1484606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EF080C9-B151-629A-3D58-39FC67118FE1}"/>
              </a:ext>
            </a:extLst>
          </p:cNvPr>
          <p:cNvSpPr/>
          <p:nvPr/>
        </p:nvSpPr>
        <p:spPr>
          <a:xfrm>
            <a:off x="5486401" y="2204727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词库筛选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F653AD2-FD5C-F983-6BBC-28DEA576C1F2}"/>
              </a:ext>
            </a:extLst>
          </p:cNvPr>
          <p:cNvSpPr/>
          <p:nvPr/>
        </p:nvSpPr>
        <p:spPr>
          <a:xfrm>
            <a:off x="5486401" y="764485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B9A32BF-45C9-713C-9466-80FE253C0FE5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2916555" y="1586070"/>
            <a:ext cx="1" cy="243741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946CE99-BE30-C719-0051-1955FFEB30B2}"/>
              </a:ext>
            </a:extLst>
          </p:cNvPr>
          <p:cNvSpPr/>
          <p:nvPr/>
        </p:nvSpPr>
        <p:spPr>
          <a:xfrm>
            <a:off x="1841501" y="1863121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340639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Optimization 2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6CEA0-9B36-4569-BB6C-E8ECED3F2F37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3.5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221B128-A241-84CB-7035-3970BF3B0AB7}"/>
              </a:ext>
            </a:extLst>
          </p:cNvPr>
          <p:cNvSpPr/>
          <p:nvPr/>
        </p:nvSpPr>
        <p:spPr>
          <a:xfrm>
            <a:off x="1828801" y="3303363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4ECBECB-77AA-8043-F808-5292D42635C3}"/>
              </a:ext>
            </a:extLst>
          </p:cNvPr>
          <p:cNvSpPr/>
          <p:nvPr/>
        </p:nvSpPr>
        <p:spPr>
          <a:xfrm>
            <a:off x="1828801" y="4023484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47CA76A-3FCF-3283-EE03-B9D6966961AC}"/>
              </a:ext>
            </a:extLst>
          </p:cNvPr>
          <p:cNvSpPr/>
          <p:nvPr/>
        </p:nvSpPr>
        <p:spPr>
          <a:xfrm>
            <a:off x="1828801" y="4743605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C824B37-9DC4-CE2D-959F-F7645D79285E}"/>
              </a:ext>
            </a:extLst>
          </p:cNvPr>
          <p:cNvSpPr/>
          <p:nvPr/>
        </p:nvSpPr>
        <p:spPr>
          <a:xfrm>
            <a:off x="1828801" y="2583242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词库筛选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BD5B52C-E0BA-B4C7-572F-93FD1641470F}"/>
              </a:ext>
            </a:extLst>
          </p:cNvPr>
          <p:cNvCxnSpPr>
            <a:cxnSpLocks/>
            <a:stCxn id="38" idx="1"/>
            <a:endCxn id="31" idx="1"/>
          </p:cNvCxnSpPr>
          <p:nvPr/>
        </p:nvCxnSpPr>
        <p:spPr>
          <a:xfrm rot="10800000" flipH="1" flipV="1">
            <a:off x="1828799" y="1364534"/>
            <a:ext cx="1" cy="3600605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C07ED51-5F63-DB9C-7383-008DD102465B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2916556" y="4466554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619509D-A69C-89BB-B7C3-E6E20442F2FE}"/>
              </a:ext>
            </a:extLst>
          </p:cNvPr>
          <p:cNvSpPr/>
          <p:nvPr/>
        </p:nvSpPr>
        <p:spPr>
          <a:xfrm>
            <a:off x="1828801" y="5463724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E377940-E032-2421-4864-EDAD27318B14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2916556" y="5186675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211245C-0403-0627-3D6B-3DF131B9BD0D}"/>
              </a:ext>
            </a:extLst>
          </p:cNvPr>
          <p:cNvSpPr/>
          <p:nvPr/>
        </p:nvSpPr>
        <p:spPr>
          <a:xfrm>
            <a:off x="1828800" y="1143000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29EA64A-6046-9933-00F7-3AA7130AD338}"/>
              </a:ext>
            </a:extLst>
          </p:cNvPr>
          <p:cNvSpPr/>
          <p:nvPr/>
        </p:nvSpPr>
        <p:spPr>
          <a:xfrm>
            <a:off x="4235135" y="3235222"/>
            <a:ext cx="856931" cy="387556"/>
          </a:xfrm>
          <a:prstGeom prst="rightArrow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A1C4EF7-0063-AE47-15C4-8BE7BE27A107}"/>
              </a:ext>
            </a:extLst>
          </p:cNvPr>
          <p:cNvSpPr/>
          <p:nvPr/>
        </p:nvSpPr>
        <p:spPr>
          <a:xfrm>
            <a:off x="5486401" y="3644969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C44B761-E6DE-7527-5350-0D38F21C52F7}"/>
              </a:ext>
            </a:extLst>
          </p:cNvPr>
          <p:cNvSpPr/>
          <p:nvPr/>
        </p:nvSpPr>
        <p:spPr>
          <a:xfrm>
            <a:off x="5486401" y="4365090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76809AB-E913-93DB-3CBC-90BEE9AE81B3}"/>
              </a:ext>
            </a:extLst>
          </p:cNvPr>
          <p:cNvSpPr/>
          <p:nvPr/>
        </p:nvSpPr>
        <p:spPr>
          <a:xfrm>
            <a:off x="5486401" y="5085211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BFF2A60-C50C-E150-F776-DDF8E7E2E602}"/>
              </a:ext>
            </a:extLst>
          </p:cNvPr>
          <p:cNvCxnSpPr>
            <a:cxnSpLocks/>
            <a:stCxn id="55" idx="1"/>
            <a:endCxn id="28" idx="1"/>
          </p:cNvCxnSpPr>
          <p:nvPr/>
        </p:nvCxnSpPr>
        <p:spPr>
          <a:xfrm rot="10800000" flipV="1">
            <a:off x="5486401" y="986020"/>
            <a:ext cx="12700" cy="4320726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F0A571-121D-A1D5-CE93-D95183865DEB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6574156" y="4808160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1CE5446-4D95-2457-A68F-F6EEFD924829}"/>
              </a:ext>
            </a:extLst>
          </p:cNvPr>
          <p:cNvSpPr/>
          <p:nvPr/>
        </p:nvSpPr>
        <p:spPr>
          <a:xfrm>
            <a:off x="5486401" y="5805330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76EC592-FB3D-1DCB-C8CB-8DD4870AA709}"/>
              </a:ext>
            </a:extLst>
          </p:cNvPr>
          <p:cNvCxnSpPr>
            <a:cxnSpLocks/>
            <a:stCxn id="28" idx="2"/>
            <a:endCxn id="42" idx="0"/>
          </p:cNvCxnSpPr>
          <p:nvPr/>
        </p:nvCxnSpPr>
        <p:spPr>
          <a:xfrm>
            <a:off x="6574156" y="5528281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692097D-A5A4-CD9B-1E28-146C66E35AF5}"/>
              </a:ext>
            </a:extLst>
          </p:cNvPr>
          <p:cNvSpPr/>
          <p:nvPr/>
        </p:nvSpPr>
        <p:spPr>
          <a:xfrm>
            <a:off x="8601784" y="2870959"/>
            <a:ext cx="3297555" cy="558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基于词库修正原问题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6F28E2A-F755-B803-9ECC-4F009C09044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661793" y="3149980"/>
            <a:ext cx="93999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8006C38-4F1C-5092-7A68-F72C06F71699}"/>
              </a:ext>
            </a:extLst>
          </p:cNvPr>
          <p:cNvSpPr/>
          <p:nvPr/>
        </p:nvSpPr>
        <p:spPr>
          <a:xfrm>
            <a:off x="8887466" y="4716701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单纯匹配，缺少理解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EE4A184-D092-5FF0-7DE9-E341A1FD4F52}"/>
              </a:ext>
            </a:extLst>
          </p:cNvPr>
          <p:cNvSpPr/>
          <p:nvPr/>
        </p:nvSpPr>
        <p:spPr>
          <a:xfrm>
            <a:off x="8887466" y="3776755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用户需求已清晰表达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1E30E1A-8AD9-EE5D-90C7-DDC6BB11D161}"/>
              </a:ext>
            </a:extLst>
          </p:cNvPr>
          <p:cNvSpPr/>
          <p:nvPr/>
        </p:nvSpPr>
        <p:spPr>
          <a:xfrm>
            <a:off x="8887466" y="5656647"/>
            <a:ext cx="2531052" cy="5002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回答更丰富</a:t>
            </a:r>
            <a:endParaRPr lang="en-US" altLang="zh-CN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1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59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4327999"/>
            <a:ext cx="52054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>
                <a:ea typeface="宋体" panose="02010600030101010101" pitchFamily="2" charset="-122"/>
                <a:cs typeface="Arial"/>
              </a:rPr>
              <a:t>Introduction</a:t>
            </a:r>
            <a:endParaRPr lang="zh-CN" altLang="en-US" sz="4400" dirty="0">
              <a:ea typeface="宋体" panose="02010600030101010101" pitchFamily="2" charset="-122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622" cy="1785226"/>
            <a:chOff x="2222324" y="3896995"/>
            <a:chExt cx="1536622" cy="1785226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5</a:t>
            </a:r>
            <a:endParaRPr kumimoji="0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1</a:t>
            </a:r>
            <a:endParaRPr kumimoji="0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2F8FF0-1EDA-6CA5-696D-0A241811DFA2}"/>
              </a:ext>
            </a:extLst>
          </p:cNvPr>
          <p:cNvSpPr txBox="1"/>
          <p:nvPr/>
        </p:nvSpPr>
        <p:spPr>
          <a:xfrm>
            <a:off x="8229600" y="517867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汇报人：刘云皓</a:t>
            </a:r>
          </a:p>
        </p:txBody>
      </p:sp>
    </p:spTree>
    <p:extLst>
      <p:ext uri="{BB962C8B-B14F-4D97-AF65-F5344CB8AC3E}">
        <p14:creationId xmlns:p14="http://schemas.microsoft.com/office/powerpoint/2010/main" val="191434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255502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Optimization 3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1E6CEA0-9B36-4569-BB6C-E8ECED3F2F37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3.6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97AADAE-6BC9-25B1-BD5D-B3C835642ED0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>
            <a:off x="2383155" y="1281270"/>
            <a:ext cx="0" cy="31575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EEFB093-DF1A-1040-214B-7CA177F0B4D0}"/>
              </a:ext>
            </a:extLst>
          </p:cNvPr>
          <p:cNvSpPr/>
          <p:nvPr/>
        </p:nvSpPr>
        <p:spPr>
          <a:xfrm>
            <a:off x="1295400" y="2998563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New-Query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8607911-D30C-C0C1-A163-3F52E05DFDB0}"/>
              </a:ext>
            </a:extLst>
          </p:cNvPr>
          <p:cNvSpPr/>
          <p:nvPr/>
        </p:nvSpPr>
        <p:spPr>
          <a:xfrm>
            <a:off x="1295400" y="1558321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732033B-C894-FA99-3E6C-8C13B48A35BE}"/>
              </a:ext>
            </a:extLst>
          </p:cNvPr>
          <p:cNvSpPr/>
          <p:nvPr/>
        </p:nvSpPr>
        <p:spPr>
          <a:xfrm>
            <a:off x="1295400" y="2278442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词库筛选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6625C16-0C57-D439-C733-F681C497C0E8}"/>
              </a:ext>
            </a:extLst>
          </p:cNvPr>
          <p:cNvSpPr/>
          <p:nvPr/>
        </p:nvSpPr>
        <p:spPr>
          <a:xfrm>
            <a:off x="1295400" y="838200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F2E6FED-84B0-1311-506E-3F9E8F91596C}"/>
              </a:ext>
            </a:extLst>
          </p:cNvPr>
          <p:cNvSpPr/>
          <p:nvPr/>
        </p:nvSpPr>
        <p:spPr>
          <a:xfrm>
            <a:off x="1295400" y="3718684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7B9B6CB-279E-2E29-B6E8-823BD6E327E8}"/>
              </a:ext>
            </a:extLst>
          </p:cNvPr>
          <p:cNvSpPr/>
          <p:nvPr/>
        </p:nvSpPr>
        <p:spPr>
          <a:xfrm>
            <a:off x="1295400" y="4438805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D71DBED-C1AA-EB80-87C0-725DC0C37367}"/>
              </a:ext>
            </a:extLst>
          </p:cNvPr>
          <p:cNvSpPr/>
          <p:nvPr/>
        </p:nvSpPr>
        <p:spPr>
          <a:xfrm>
            <a:off x="1295400" y="5158926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3D24E6C7-088E-D263-1B43-B96103DFC129}"/>
              </a:ext>
            </a:extLst>
          </p:cNvPr>
          <p:cNvCxnSpPr>
            <a:cxnSpLocks/>
            <a:stCxn id="27" idx="1"/>
            <a:endCxn id="40" idx="1"/>
          </p:cNvCxnSpPr>
          <p:nvPr/>
        </p:nvCxnSpPr>
        <p:spPr>
          <a:xfrm rot="10800000" flipV="1">
            <a:off x="1295400" y="1059735"/>
            <a:ext cx="12700" cy="4320726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F3BD95B-26E5-61FB-88E8-9E922BD193D8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>
            <a:off x="2383155" y="4881875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F49EC40-D525-6467-2FA9-3CA46AE3E847}"/>
              </a:ext>
            </a:extLst>
          </p:cNvPr>
          <p:cNvSpPr/>
          <p:nvPr/>
        </p:nvSpPr>
        <p:spPr>
          <a:xfrm>
            <a:off x="1295400" y="5879045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CD1D9E0-4FDB-A72D-CDCD-E046D32A167E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2383155" y="5601996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0541A20-237E-1679-F40C-26AE92700399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>
            <a:off x="6497955" y="1231641"/>
            <a:ext cx="0" cy="31575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B5C2DB7-FFFE-2502-E173-9211F20D022C}"/>
              </a:ext>
            </a:extLst>
          </p:cNvPr>
          <p:cNvSpPr/>
          <p:nvPr/>
        </p:nvSpPr>
        <p:spPr>
          <a:xfrm>
            <a:off x="5410200" y="2948934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New-Query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EC1FA6E-E902-EE19-F531-90CD35C59A5D}"/>
              </a:ext>
            </a:extLst>
          </p:cNvPr>
          <p:cNvSpPr/>
          <p:nvPr/>
        </p:nvSpPr>
        <p:spPr>
          <a:xfrm>
            <a:off x="5410200" y="1508692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文本预处理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C2F4422-491A-9FAD-AFDA-4C60B111D197}"/>
              </a:ext>
            </a:extLst>
          </p:cNvPr>
          <p:cNvSpPr/>
          <p:nvPr/>
        </p:nvSpPr>
        <p:spPr>
          <a:xfrm>
            <a:off x="5410200" y="2228813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词库筛选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B47DE3F-30A6-9EE4-560E-7414890F594E}"/>
              </a:ext>
            </a:extLst>
          </p:cNvPr>
          <p:cNvSpPr/>
          <p:nvPr/>
        </p:nvSpPr>
        <p:spPr>
          <a:xfrm>
            <a:off x="5410200" y="788571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Query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E43DD6C-508E-1683-9FBC-30BF5906F6D4}"/>
              </a:ext>
            </a:extLst>
          </p:cNvPr>
          <p:cNvSpPr/>
          <p:nvPr/>
        </p:nvSpPr>
        <p:spPr>
          <a:xfrm>
            <a:off x="5410200" y="3669055"/>
            <a:ext cx="2175510" cy="4430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TFIDF+Position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E6774FD-A8C5-2C56-784C-AD9DBAA135A2}"/>
              </a:ext>
            </a:extLst>
          </p:cNvPr>
          <p:cNvSpPr/>
          <p:nvPr/>
        </p:nvSpPr>
        <p:spPr>
          <a:xfrm>
            <a:off x="5410200" y="4389176"/>
            <a:ext cx="2175510" cy="443070"/>
          </a:xfrm>
          <a:prstGeom prst="round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获得前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100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篇文章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C73E14D-128C-F02A-F2DD-8402169B9507}"/>
              </a:ext>
            </a:extLst>
          </p:cNvPr>
          <p:cNvSpPr/>
          <p:nvPr/>
        </p:nvSpPr>
        <p:spPr>
          <a:xfrm>
            <a:off x="5410200" y="5109297"/>
            <a:ext cx="2175510" cy="443070"/>
          </a:xfrm>
          <a:prstGeom prst="roundRect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BioBERT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B588F98-4C1C-61D8-34A2-E90E1D73E78A}"/>
              </a:ext>
            </a:extLst>
          </p:cNvPr>
          <p:cNvCxnSpPr>
            <a:cxnSpLocks/>
            <a:stCxn id="32" idx="1"/>
            <a:endCxn id="36" idx="1"/>
          </p:cNvCxnSpPr>
          <p:nvPr/>
        </p:nvCxnSpPr>
        <p:spPr>
          <a:xfrm rot="10800000" flipV="1">
            <a:off x="5410200" y="1010106"/>
            <a:ext cx="12700" cy="4320726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F8508C0-8F84-21AE-82C4-3964DDC00904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6497955" y="4832246"/>
            <a:ext cx="0" cy="2770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EF3A413-0155-FE54-DA85-95845A47B7DF}"/>
              </a:ext>
            </a:extLst>
          </p:cNvPr>
          <p:cNvSpPr/>
          <p:nvPr/>
        </p:nvSpPr>
        <p:spPr>
          <a:xfrm>
            <a:off x="5410200" y="5829416"/>
            <a:ext cx="2175510" cy="443070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answer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772A30C-FEA3-8F54-521A-BFDDE40C22E0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6497955" y="5552367"/>
            <a:ext cx="0" cy="27704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右 52">
            <a:extLst>
              <a:ext uri="{FF2B5EF4-FFF2-40B4-BE49-F238E27FC236}">
                <a16:creationId xmlns:a16="http://schemas.microsoft.com/office/drawing/2014/main" id="{E5A71A72-7DEE-923D-7113-EC48EAAFC146}"/>
              </a:ext>
            </a:extLst>
          </p:cNvPr>
          <p:cNvSpPr/>
          <p:nvPr/>
        </p:nvSpPr>
        <p:spPr>
          <a:xfrm>
            <a:off x="4012089" y="3198226"/>
            <a:ext cx="856931" cy="387556"/>
          </a:xfrm>
          <a:prstGeom prst="rightArrow">
            <a:avLst/>
          </a:prstGeom>
          <a:solidFill>
            <a:srgbClr val="006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4EF1A35C-2FDB-DD52-3356-A28BAEC71A7B}"/>
              </a:ext>
            </a:extLst>
          </p:cNvPr>
          <p:cNvSpPr/>
          <p:nvPr/>
        </p:nvSpPr>
        <p:spPr>
          <a:xfrm>
            <a:off x="8449935" y="3611569"/>
            <a:ext cx="2531052" cy="5668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重要性      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Title&gt;abstract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F4633A2-8571-C301-C24D-5F94EDBC358E}"/>
              </a:ext>
            </a:extLst>
          </p:cNvPr>
          <p:cNvCxnSpPr>
            <a:cxnSpLocks/>
            <a:stCxn id="33" idx="3"/>
            <a:endCxn id="54" idx="1"/>
          </p:cNvCxnSpPr>
          <p:nvPr/>
        </p:nvCxnSpPr>
        <p:spPr>
          <a:xfrm>
            <a:off x="7585710" y="3890590"/>
            <a:ext cx="864225" cy="43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BAD92A4F-6795-6821-C0DF-3E6D8F8CC55A}"/>
              </a:ext>
            </a:extLst>
          </p:cNvPr>
          <p:cNvSpPr/>
          <p:nvPr/>
        </p:nvSpPr>
        <p:spPr>
          <a:xfrm>
            <a:off x="8449935" y="1575208"/>
            <a:ext cx="2531047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位置信息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3E85AE9-BA96-2CA3-38B7-D83FB021A38F}"/>
              </a:ext>
            </a:extLst>
          </p:cNvPr>
          <p:cNvSpPr/>
          <p:nvPr/>
        </p:nvSpPr>
        <p:spPr>
          <a:xfrm>
            <a:off x="8449935" y="2564951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相较深度方法，缺少位置信息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EE61FCD-3750-FEFF-730B-5DE79F4425D8}"/>
              </a:ext>
            </a:extLst>
          </p:cNvPr>
          <p:cNvSpPr/>
          <p:nvPr/>
        </p:nvSpPr>
        <p:spPr>
          <a:xfrm>
            <a:off x="8449935" y="4598464"/>
            <a:ext cx="2531052" cy="56682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回答更丰富、合理</a:t>
            </a:r>
            <a:endParaRPr lang="en-US" altLang="zh-CN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9" grpId="0" animBg="1"/>
      <p:bldP spid="53" grpId="0" animBg="1"/>
      <p:bldP spid="54" grpId="0" animBg="1"/>
      <p:bldP spid="56" grpId="0" animBg="1"/>
      <p:bldP spid="57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0669" y="863346"/>
            <a:ext cx="10318750" cy="0"/>
          </a:xfrm>
          <a:custGeom>
            <a:avLst/>
            <a:gdLst/>
            <a:ahLst/>
            <a:cxnLst/>
            <a:rect l="l" t="t" r="r" b="b"/>
            <a:pathLst>
              <a:path w="10318750">
                <a:moveTo>
                  <a:pt x="0" y="0"/>
                </a:moveTo>
                <a:lnTo>
                  <a:pt x="10318623" y="0"/>
                </a:lnTo>
              </a:path>
            </a:pathLst>
          </a:custGeom>
          <a:ln w="28575">
            <a:solidFill>
              <a:srgbClr val="A1A1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163300" y="6187440"/>
            <a:ext cx="706120" cy="670560"/>
          </a:xfrm>
          <a:custGeom>
            <a:avLst/>
            <a:gdLst/>
            <a:ahLst/>
            <a:cxnLst/>
            <a:rect l="l" t="t" r="r" b="b"/>
            <a:pathLst>
              <a:path w="706120" h="670559">
                <a:moveTo>
                  <a:pt x="0" y="670560"/>
                </a:moveTo>
                <a:lnTo>
                  <a:pt x="705611" y="670560"/>
                </a:lnTo>
                <a:lnTo>
                  <a:pt x="70561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A03E0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8515" y="0"/>
            <a:ext cx="1049020" cy="873760"/>
            <a:chOff x="318515" y="0"/>
            <a:chExt cx="1049020" cy="873760"/>
          </a:xfrm>
        </p:grpSpPr>
        <p:sp>
          <p:nvSpPr>
            <p:cNvPr id="5" name="object 5"/>
            <p:cNvSpPr/>
            <p:nvPr/>
          </p:nvSpPr>
          <p:spPr>
            <a:xfrm>
              <a:off x="318515" y="0"/>
              <a:ext cx="1049020" cy="873760"/>
            </a:xfrm>
            <a:custGeom>
              <a:avLst/>
              <a:gdLst/>
              <a:ahLst/>
              <a:cxnLst/>
              <a:rect l="l" t="t" r="r" b="b"/>
              <a:pathLst>
                <a:path w="1049020" h="873760">
                  <a:moveTo>
                    <a:pt x="1048512" y="0"/>
                  </a:moveTo>
                  <a:lnTo>
                    <a:pt x="0" y="0"/>
                  </a:lnTo>
                  <a:lnTo>
                    <a:pt x="0" y="873251"/>
                  </a:lnTo>
                  <a:lnTo>
                    <a:pt x="1048512" y="873251"/>
                  </a:lnTo>
                  <a:lnTo>
                    <a:pt x="1048512" y="0"/>
                  </a:lnTo>
                  <a:close/>
                </a:path>
              </a:pathLst>
            </a:custGeom>
            <a:solidFill>
              <a:srgbClr val="006C3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18515" y="0"/>
              <a:ext cx="1049020" cy="873760"/>
            </a:xfrm>
            <a:custGeom>
              <a:avLst/>
              <a:gdLst/>
              <a:ahLst/>
              <a:cxnLst/>
              <a:rect l="l" t="t" r="r" b="b"/>
              <a:pathLst>
                <a:path w="1049020" h="873760">
                  <a:moveTo>
                    <a:pt x="0" y="873251"/>
                  </a:moveTo>
                  <a:lnTo>
                    <a:pt x="1048512" y="873251"/>
                  </a:lnTo>
                  <a:lnTo>
                    <a:pt x="1048512" y="0"/>
                  </a:lnTo>
                  <a:lnTo>
                    <a:pt x="0" y="0"/>
                  </a:lnTo>
                  <a:lnTo>
                    <a:pt x="0" y="873251"/>
                  </a:lnTo>
                  <a:close/>
                </a:path>
              </a:pathLst>
            </a:custGeom>
            <a:ln w="12700">
              <a:solidFill>
                <a:srgbClr val="006C3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8515" y="6120384"/>
            <a:ext cx="10845165" cy="737870"/>
            <a:chOff x="318515" y="6120384"/>
            <a:chExt cx="10845165" cy="737870"/>
          </a:xfrm>
        </p:grpSpPr>
        <p:sp>
          <p:nvSpPr>
            <p:cNvPr id="8" name="object 8"/>
            <p:cNvSpPr/>
            <p:nvPr/>
          </p:nvSpPr>
          <p:spPr>
            <a:xfrm>
              <a:off x="318515" y="6187440"/>
              <a:ext cx="10845165" cy="670560"/>
            </a:xfrm>
            <a:custGeom>
              <a:avLst/>
              <a:gdLst/>
              <a:ahLst/>
              <a:cxnLst/>
              <a:rect l="l" t="t" r="r" b="b"/>
              <a:pathLst>
                <a:path w="10845165" h="670559">
                  <a:moveTo>
                    <a:pt x="10844784" y="0"/>
                  </a:moveTo>
                  <a:lnTo>
                    <a:pt x="0" y="0"/>
                  </a:lnTo>
                  <a:lnTo>
                    <a:pt x="0" y="670560"/>
                  </a:lnTo>
                  <a:lnTo>
                    <a:pt x="10844784" y="670560"/>
                  </a:lnTo>
                  <a:lnTo>
                    <a:pt x="10844784" y="0"/>
                  </a:lnTo>
                  <a:close/>
                </a:path>
              </a:pathLst>
            </a:custGeom>
            <a:solidFill>
              <a:srgbClr val="006C3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3951" y="6418326"/>
              <a:ext cx="213360" cy="2400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9043" y="6464183"/>
              <a:ext cx="118004" cy="1789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5876" y="6402324"/>
              <a:ext cx="214344" cy="2700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6690" y="6463284"/>
              <a:ext cx="125196" cy="149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479" y="6432804"/>
              <a:ext cx="190531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8932" y="6399784"/>
              <a:ext cx="219710" cy="276860"/>
            </a:xfrm>
            <a:custGeom>
              <a:avLst/>
              <a:gdLst/>
              <a:ahLst/>
              <a:cxnLst/>
              <a:rect l="l" t="t" r="r" b="b"/>
              <a:pathLst>
                <a:path w="219709" h="276859">
                  <a:moveTo>
                    <a:pt x="86868" y="213918"/>
                  </a:moveTo>
                  <a:lnTo>
                    <a:pt x="85153" y="208813"/>
                  </a:lnTo>
                  <a:lnTo>
                    <a:pt x="74866" y="203708"/>
                  </a:lnTo>
                  <a:lnTo>
                    <a:pt x="67144" y="234124"/>
                  </a:lnTo>
                  <a:lnTo>
                    <a:pt x="59436" y="263245"/>
                  </a:lnTo>
                  <a:lnTo>
                    <a:pt x="59436" y="266649"/>
                  </a:lnTo>
                  <a:lnTo>
                    <a:pt x="62865" y="270052"/>
                  </a:lnTo>
                  <a:lnTo>
                    <a:pt x="69723" y="273456"/>
                  </a:lnTo>
                  <a:lnTo>
                    <a:pt x="74866" y="276860"/>
                  </a:lnTo>
                  <a:lnTo>
                    <a:pt x="79362" y="249008"/>
                  </a:lnTo>
                  <a:lnTo>
                    <a:pt x="81851" y="235470"/>
                  </a:lnTo>
                  <a:lnTo>
                    <a:pt x="85153" y="222415"/>
                  </a:lnTo>
                  <a:lnTo>
                    <a:pt x="86868" y="213918"/>
                  </a:lnTo>
                  <a:close/>
                </a:path>
                <a:path w="219709" h="276859">
                  <a:moveTo>
                    <a:pt x="219456" y="194310"/>
                  </a:moveTo>
                  <a:lnTo>
                    <a:pt x="212598" y="190500"/>
                  </a:lnTo>
                  <a:lnTo>
                    <a:pt x="202311" y="187960"/>
                  </a:lnTo>
                  <a:lnTo>
                    <a:pt x="195453" y="185420"/>
                  </a:lnTo>
                  <a:lnTo>
                    <a:pt x="170802" y="187960"/>
                  </a:lnTo>
                  <a:lnTo>
                    <a:pt x="159042" y="191770"/>
                  </a:lnTo>
                  <a:lnTo>
                    <a:pt x="147447" y="198120"/>
                  </a:lnTo>
                  <a:lnTo>
                    <a:pt x="145732" y="199390"/>
                  </a:lnTo>
                  <a:lnTo>
                    <a:pt x="140589" y="199390"/>
                  </a:lnTo>
                  <a:lnTo>
                    <a:pt x="141097" y="191770"/>
                  </a:lnTo>
                  <a:lnTo>
                    <a:pt x="144653" y="185420"/>
                  </a:lnTo>
                  <a:lnTo>
                    <a:pt x="146113" y="184150"/>
                  </a:lnTo>
                  <a:lnTo>
                    <a:pt x="150469" y="180340"/>
                  </a:lnTo>
                  <a:lnTo>
                    <a:pt x="157734" y="176530"/>
                  </a:lnTo>
                  <a:lnTo>
                    <a:pt x="164592" y="176530"/>
                  </a:lnTo>
                  <a:lnTo>
                    <a:pt x="171450" y="175260"/>
                  </a:lnTo>
                  <a:lnTo>
                    <a:pt x="183451" y="175260"/>
                  </a:lnTo>
                  <a:lnTo>
                    <a:pt x="188595" y="173990"/>
                  </a:lnTo>
                  <a:lnTo>
                    <a:pt x="190766" y="165100"/>
                  </a:lnTo>
                  <a:lnTo>
                    <a:pt x="191706" y="161290"/>
                  </a:lnTo>
                  <a:lnTo>
                    <a:pt x="192024" y="160020"/>
                  </a:lnTo>
                  <a:lnTo>
                    <a:pt x="189445" y="156210"/>
                  </a:lnTo>
                  <a:lnTo>
                    <a:pt x="188595" y="154940"/>
                  </a:lnTo>
                  <a:lnTo>
                    <a:pt x="186309" y="153670"/>
                  </a:lnTo>
                  <a:lnTo>
                    <a:pt x="181737" y="151130"/>
                  </a:lnTo>
                  <a:lnTo>
                    <a:pt x="180022" y="149860"/>
                  </a:lnTo>
                  <a:lnTo>
                    <a:pt x="176593" y="149860"/>
                  </a:lnTo>
                  <a:lnTo>
                    <a:pt x="173164" y="148590"/>
                  </a:lnTo>
                  <a:lnTo>
                    <a:pt x="176593" y="144780"/>
                  </a:lnTo>
                  <a:lnTo>
                    <a:pt x="178308" y="144780"/>
                  </a:lnTo>
                  <a:lnTo>
                    <a:pt x="186880" y="140970"/>
                  </a:lnTo>
                  <a:lnTo>
                    <a:pt x="190309" y="134620"/>
                  </a:lnTo>
                  <a:lnTo>
                    <a:pt x="188595" y="125730"/>
                  </a:lnTo>
                  <a:lnTo>
                    <a:pt x="188595" y="120650"/>
                  </a:lnTo>
                  <a:lnTo>
                    <a:pt x="188595" y="118110"/>
                  </a:lnTo>
                  <a:lnTo>
                    <a:pt x="181737" y="114300"/>
                  </a:lnTo>
                  <a:lnTo>
                    <a:pt x="174879" y="113030"/>
                  </a:lnTo>
                  <a:lnTo>
                    <a:pt x="166306" y="110502"/>
                  </a:lnTo>
                  <a:lnTo>
                    <a:pt x="166306" y="124460"/>
                  </a:lnTo>
                  <a:lnTo>
                    <a:pt x="162877" y="129540"/>
                  </a:lnTo>
                  <a:lnTo>
                    <a:pt x="138874" y="153670"/>
                  </a:lnTo>
                  <a:lnTo>
                    <a:pt x="137160" y="153670"/>
                  </a:lnTo>
                  <a:lnTo>
                    <a:pt x="137160" y="151130"/>
                  </a:lnTo>
                  <a:lnTo>
                    <a:pt x="135445" y="151130"/>
                  </a:lnTo>
                  <a:lnTo>
                    <a:pt x="138874" y="140970"/>
                  </a:lnTo>
                  <a:lnTo>
                    <a:pt x="138874" y="124460"/>
                  </a:lnTo>
                  <a:lnTo>
                    <a:pt x="138874" y="120650"/>
                  </a:lnTo>
                  <a:lnTo>
                    <a:pt x="162877" y="120650"/>
                  </a:lnTo>
                  <a:lnTo>
                    <a:pt x="166306" y="124460"/>
                  </a:lnTo>
                  <a:lnTo>
                    <a:pt x="166306" y="110502"/>
                  </a:lnTo>
                  <a:lnTo>
                    <a:pt x="161988" y="109220"/>
                  </a:lnTo>
                  <a:lnTo>
                    <a:pt x="148945" y="107950"/>
                  </a:lnTo>
                  <a:lnTo>
                    <a:pt x="130327" y="109689"/>
                  </a:lnTo>
                  <a:lnTo>
                    <a:pt x="130327" y="135890"/>
                  </a:lnTo>
                  <a:lnTo>
                    <a:pt x="127939" y="146050"/>
                  </a:lnTo>
                  <a:lnTo>
                    <a:pt x="123304" y="153670"/>
                  </a:lnTo>
                  <a:lnTo>
                    <a:pt x="116586" y="156210"/>
                  </a:lnTo>
                  <a:lnTo>
                    <a:pt x="116586" y="149860"/>
                  </a:lnTo>
                  <a:lnTo>
                    <a:pt x="114871" y="143510"/>
                  </a:lnTo>
                  <a:lnTo>
                    <a:pt x="114871" y="138430"/>
                  </a:lnTo>
                  <a:lnTo>
                    <a:pt x="114871" y="133350"/>
                  </a:lnTo>
                  <a:lnTo>
                    <a:pt x="116586" y="130810"/>
                  </a:lnTo>
                  <a:lnTo>
                    <a:pt x="118300" y="130810"/>
                  </a:lnTo>
                  <a:lnTo>
                    <a:pt x="120015" y="129540"/>
                  </a:lnTo>
                  <a:lnTo>
                    <a:pt x="125158" y="125730"/>
                  </a:lnTo>
                  <a:lnTo>
                    <a:pt x="130302" y="124460"/>
                  </a:lnTo>
                  <a:lnTo>
                    <a:pt x="130327" y="135890"/>
                  </a:lnTo>
                  <a:lnTo>
                    <a:pt x="130327" y="109689"/>
                  </a:lnTo>
                  <a:lnTo>
                    <a:pt x="121729" y="110490"/>
                  </a:lnTo>
                  <a:lnTo>
                    <a:pt x="125158" y="104140"/>
                  </a:lnTo>
                  <a:lnTo>
                    <a:pt x="126873" y="99060"/>
                  </a:lnTo>
                  <a:lnTo>
                    <a:pt x="130302" y="91440"/>
                  </a:lnTo>
                  <a:lnTo>
                    <a:pt x="132016" y="86360"/>
                  </a:lnTo>
                  <a:lnTo>
                    <a:pt x="133731" y="85090"/>
                  </a:lnTo>
                  <a:lnTo>
                    <a:pt x="140589" y="85090"/>
                  </a:lnTo>
                  <a:lnTo>
                    <a:pt x="176593" y="74930"/>
                  </a:lnTo>
                  <a:lnTo>
                    <a:pt x="180022" y="74930"/>
                  </a:lnTo>
                  <a:lnTo>
                    <a:pt x="181737" y="71120"/>
                  </a:lnTo>
                  <a:lnTo>
                    <a:pt x="181737" y="69850"/>
                  </a:lnTo>
                  <a:lnTo>
                    <a:pt x="181737" y="66040"/>
                  </a:lnTo>
                  <a:lnTo>
                    <a:pt x="173164" y="59690"/>
                  </a:lnTo>
                  <a:lnTo>
                    <a:pt x="168021" y="59690"/>
                  </a:lnTo>
                  <a:lnTo>
                    <a:pt x="157886" y="63500"/>
                  </a:lnTo>
                  <a:lnTo>
                    <a:pt x="150876" y="64770"/>
                  </a:lnTo>
                  <a:lnTo>
                    <a:pt x="143852" y="67310"/>
                  </a:lnTo>
                  <a:lnTo>
                    <a:pt x="137160" y="69850"/>
                  </a:lnTo>
                  <a:lnTo>
                    <a:pt x="140347" y="55880"/>
                  </a:lnTo>
                  <a:lnTo>
                    <a:pt x="143370" y="41910"/>
                  </a:lnTo>
                  <a:lnTo>
                    <a:pt x="148005" y="30480"/>
                  </a:lnTo>
                  <a:lnTo>
                    <a:pt x="156019" y="19050"/>
                  </a:lnTo>
                  <a:lnTo>
                    <a:pt x="161163" y="15252"/>
                  </a:lnTo>
                  <a:lnTo>
                    <a:pt x="157734" y="6350"/>
                  </a:lnTo>
                  <a:lnTo>
                    <a:pt x="144018" y="0"/>
                  </a:lnTo>
                  <a:lnTo>
                    <a:pt x="144018" y="5080"/>
                  </a:lnTo>
                  <a:lnTo>
                    <a:pt x="142303" y="10160"/>
                  </a:lnTo>
                  <a:lnTo>
                    <a:pt x="137160" y="22860"/>
                  </a:lnTo>
                  <a:lnTo>
                    <a:pt x="121729" y="64770"/>
                  </a:lnTo>
                  <a:lnTo>
                    <a:pt x="120015" y="71120"/>
                  </a:lnTo>
                  <a:lnTo>
                    <a:pt x="116586" y="74930"/>
                  </a:lnTo>
                  <a:lnTo>
                    <a:pt x="109728" y="74930"/>
                  </a:lnTo>
                  <a:lnTo>
                    <a:pt x="101155" y="76200"/>
                  </a:lnTo>
                  <a:lnTo>
                    <a:pt x="94297" y="76200"/>
                  </a:lnTo>
                  <a:lnTo>
                    <a:pt x="85725" y="78740"/>
                  </a:lnTo>
                  <a:lnTo>
                    <a:pt x="84010" y="78740"/>
                  </a:lnTo>
                  <a:lnTo>
                    <a:pt x="84010" y="80010"/>
                  </a:lnTo>
                  <a:lnTo>
                    <a:pt x="87439" y="83820"/>
                  </a:lnTo>
                  <a:lnTo>
                    <a:pt x="92583" y="86360"/>
                  </a:lnTo>
                  <a:lnTo>
                    <a:pt x="96012" y="88900"/>
                  </a:lnTo>
                  <a:lnTo>
                    <a:pt x="101155" y="90170"/>
                  </a:lnTo>
                  <a:lnTo>
                    <a:pt x="113157" y="90170"/>
                  </a:lnTo>
                  <a:lnTo>
                    <a:pt x="111442" y="94932"/>
                  </a:lnTo>
                  <a:lnTo>
                    <a:pt x="111442" y="158750"/>
                  </a:lnTo>
                  <a:lnTo>
                    <a:pt x="102870" y="161290"/>
                  </a:lnTo>
                  <a:lnTo>
                    <a:pt x="99441" y="160020"/>
                  </a:lnTo>
                  <a:lnTo>
                    <a:pt x="96012" y="149860"/>
                  </a:lnTo>
                  <a:lnTo>
                    <a:pt x="92583" y="144780"/>
                  </a:lnTo>
                  <a:lnTo>
                    <a:pt x="94297" y="143510"/>
                  </a:lnTo>
                  <a:lnTo>
                    <a:pt x="108013" y="138430"/>
                  </a:lnTo>
                  <a:lnTo>
                    <a:pt x="108013" y="144780"/>
                  </a:lnTo>
                  <a:lnTo>
                    <a:pt x="111442" y="158750"/>
                  </a:lnTo>
                  <a:lnTo>
                    <a:pt x="111442" y="94932"/>
                  </a:lnTo>
                  <a:lnTo>
                    <a:pt x="110413" y="97790"/>
                  </a:lnTo>
                  <a:lnTo>
                    <a:pt x="106718" y="104140"/>
                  </a:lnTo>
                  <a:lnTo>
                    <a:pt x="104952" y="111760"/>
                  </a:lnTo>
                  <a:lnTo>
                    <a:pt x="108013" y="119380"/>
                  </a:lnTo>
                  <a:lnTo>
                    <a:pt x="92583" y="129540"/>
                  </a:lnTo>
                  <a:lnTo>
                    <a:pt x="82296" y="124460"/>
                  </a:lnTo>
                  <a:lnTo>
                    <a:pt x="87464" y="111760"/>
                  </a:lnTo>
                  <a:lnTo>
                    <a:pt x="87642" y="102870"/>
                  </a:lnTo>
                  <a:lnTo>
                    <a:pt x="83007" y="92710"/>
                  </a:lnTo>
                  <a:lnTo>
                    <a:pt x="73723" y="81280"/>
                  </a:lnTo>
                  <a:lnTo>
                    <a:pt x="72009" y="80010"/>
                  </a:lnTo>
                  <a:lnTo>
                    <a:pt x="70294" y="76200"/>
                  </a:lnTo>
                  <a:lnTo>
                    <a:pt x="66865" y="74930"/>
                  </a:lnTo>
                  <a:lnTo>
                    <a:pt x="61722" y="71120"/>
                  </a:lnTo>
                  <a:lnTo>
                    <a:pt x="61722" y="66040"/>
                  </a:lnTo>
                  <a:lnTo>
                    <a:pt x="96012" y="38100"/>
                  </a:lnTo>
                  <a:lnTo>
                    <a:pt x="96012" y="34302"/>
                  </a:lnTo>
                  <a:lnTo>
                    <a:pt x="90868" y="27952"/>
                  </a:lnTo>
                  <a:lnTo>
                    <a:pt x="86385" y="22860"/>
                  </a:lnTo>
                  <a:lnTo>
                    <a:pt x="80784" y="21602"/>
                  </a:lnTo>
                  <a:lnTo>
                    <a:pt x="74231" y="21602"/>
                  </a:lnTo>
                  <a:lnTo>
                    <a:pt x="39433" y="50800"/>
                  </a:lnTo>
                  <a:lnTo>
                    <a:pt x="33426" y="69850"/>
                  </a:lnTo>
                  <a:lnTo>
                    <a:pt x="36055" y="77470"/>
                  </a:lnTo>
                  <a:lnTo>
                    <a:pt x="42862" y="86360"/>
                  </a:lnTo>
                  <a:lnTo>
                    <a:pt x="42862" y="90170"/>
                  </a:lnTo>
                  <a:lnTo>
                    <a:pt x="46291" y="91440"/>
                  </a:lnTo>
                  <a:lnTo>
                    <a:pt x="44577" y="93980"/>
                  </a:lnTo>
                  <a:lnTo>
                    <a:pt x="41973" y="101600"/>
                  </a:lnTo>
                  <a:lnTo>
                    <a:pt x="39217" y="109220"/>
                  </a:lnTo>
                  <a:lnTo>
                    <a:pt x="36131" y="115570"/>
                  </a:lnTo>
                  <a:lnTo>
                    <a:pt x="32575" y="123190"/>
                  </a:lnTo>
                  <a:lnTo>
                    <a:pt x="17780" y="147320"/>
                  </a:lnTo>
                  <a:lnTo>
                    <a:pt x="9664" y="158750"/>
                  </a:lnTo>
                  <a:lnTo>
                    <a:pt x="1714" y="170180"/>
                  </a:lnTo>
                  <a:lnTo>
                    <a:pt x="1714" y="171450"/>
                  </a:lnTo>
                  <a:lnTo>
                    <a:pt x="0" y="173990"/>
                  </a:lnTo>
                  <a:lnTo>
                    <a:pt x="0" y="175260"/>
                  </a:lnTo>
                  <a:lnTo>
                    <a:pt x="23139" y="207010"/>
                  </a:lnTo>
                  <a:lnTo>
                    <a:pt x="28384" y="205740"/>
                  </a:lnTo>
                  <a:lnTo>
                    <a:pt x="34290" y="200660"/>
                  </a:lnTo>
                  <a:lnTo>
                    <a:pt x="31978" y="210820"/>
                  </a:lnTo>
                  <a:lnTo>
                    <a:pt x="28016" y="231140"/>
                  </a:lnTo>
                  <a:lnTo>
                    <a:pt x="25717" y="240030"/>
                  </a:lnTo>
                  <a:lnTo>
                    <a:pt x="25768" y="248920"/>
                  </a:lnTo>
                  <a:lnTo>
                    <a:pt x="28714" y="255270"/>
                  </a:lnTo>
                  <a:lnTo>
                    <a:pt x="34874" y="260350"/>
                  </a:lnTo>
                  <a:lnTo>
                    <a:pt x="44577" y="261620"/>
                  </a:lnTo>
                  <a:lnTo>
                    <a:pt x="44577" y="259080"/>
                  </a:lnTo>
                  <a:lnTo>
                    <a:pt x="46291" y="256540"/>
                  </a:lnTo>
                  <a:lnTo>
                    <a:pt x="49149" y="237490"/>
                  </a:lnTo>
                  <a:lnTo>
                    <a:pt x="52501" y="218440"/>
                  </a:lnTo>
                  <a:lnTo>
                    <a:pt x="55930" y="200660"/>
                  </a:lnTo>
                  <a:lnTo>
                    <a:pt x="60007" y="179070"/>
                  </a:lnTo>
                  <a:lnTo>
                    <a:pt x="60007" y="175260"/>
                  </a:lnTo>
                  <a:lnTo>
                    <a:pt x="58293" y="170180"/>
                  </a:lnTo>
                  <a:lnTo>
                    <a:pt x="58293" y="166370"/>
                  </a:lnTo>
                  <a:lnTo>
                    <a:pt x="56578" y="163830"/>
                  </a:lnTo>
                  <a:lnTo>
                    <a:pt x="56578" y="160020"/>
                  </a:lnTo>
                  <a:lnTo>
                    <a:pt x="58293" y="158750"/>
                  </a:lnTo>
                  <a:lnTo>
                    <a:pt x="73723" y="133350"/>
                  </a:lnTo>
                  <a:lnTo>
                    <a:pt x="77304" y="140970"/>
                  </a:lnTo>
                  <a:lnTo>
                    <a:pt x="83845" y="156210"/>
                  </a:lnTo>
                  <a:lnTo>
                    <a:pt x="87439" y="165100"/>
                  </a:lnTo>
                  <a:lnTo>
                    <a:pt x="82296" y="163830"/>
                  </a:lnTo>
                  <a:lnTo>
                    <a:pt x="65151" y="163830"/>
                  </a:lnTo>
                  <a:lnTo>
                    <a:pt x="65151" y="165100"/>
                  </a:lnTo>
                  <a:lnTo>
                    <a:pt x="63436" y="173990"/>
                  </a:lnTo>
                  <a:lnTo>
                    <a:pt x="63436" y="182880"/>
                  </a:lnTo>
                  <a:lnTo>
                    <a:pt x="70294" y="189230"/>
                  </a:lnTo>
                  <a:lnTo>
                    <a:pt x="75438" y="195580"/>
                  </a:lnTo>
                  <a:lnTo>
                    <a:pt x="89154" y="193040"/>
                  </a:lnTo>
                  <a:lnTo>
                    <a:pt x="94297" y="190500"/>
                  </a:lnTo>
                  <a:lnTo>
                    <a:pt x="101155" y="189230"/>
                  </a:lnTo>
                  <a:lnTo>
                    <a:pt x="111442" y="185420"/>
                  </a:lnTo>
                  <a:lnTo>
                    <a:pt x="116586" y="185420"/>
                  </a:lnTo>
                  <a:lnTo>
                    <a:pt x="121729" y="184150"/>
                  </a:lnTo>
                  <a:lnTo>
                    <a:pt x="121691" y="190500"/>
                  </a:lnTo>
                  <a:lnTo>
                    <a:pt x="121373" y="201930"/>
                  </a:lnTo>
                  <a:lnTo>
                    <a:pt x="124079" y="210820"/>
                  </a:lnTo>
                  <a:lnTo>
                    <a:pt x="131610" y="214630"/>
                  </a:lnTo>
                  <a:lnTo>
                    <a:pt x="145732" y="215900"/>
                  </a:lnTo>
                  <a:lnTo>
                    <a:pt x="147447" y="215900"/>
                  </a:lnTo>
                  <a:lnTo>
                    <a:pt x="150876" y="218440"/>
                  </a:lnTo>
                  <a:lnTo>
                    <a:pt x="161163" y="238760"/>
                  </a:lnTo>
                  <a:lnTo>
                    <a:pt x="157734" y="238760"/>
                  </a:lnTo>
                  <a:lnTo>
                    <a:pt x="116497" y="223520"/>
                  </a:lnTo>
                  <a:lnTo>
                    <a:pt x="102870" y="209550"/>
                  </a:lnTo>
                  <a:lnTo>
                    <a:pt x="99441" y="205740"/>
                  </a:lnTo>
                  <a:lnTo>
                    <a:pt x="90868" y="205740"/>
                  </a:lnTo>
                  <a:lnTo>
                    <a:pt x="90868" y="215900"/>
                  </a:lnTo>
                  <a:lnTo>
                    <a:pt x="94297" y="219710"/>
                  </a:lnTo>
                  <a:lnTo>
                    <a:pt x="101155" y="224790"/>
                  </a:lnTo>
                  <a:lnTo>
                    <a:pt x="106299" y="229870"/>
                  </a:lnTo>
                  <a:lnTo>
                    <a:pt x="144653" y="251460"/>
                  </a:lnTo>
                  <a:lnTo>
                    <a:pt x="180022" y="260350"/>
                  </a:lnTo>
                  <a:lnTo>
                    <a:pt x="190309" y="260350"/>
                  </a:lnTo>
                  <a:lnTo>
                    <a:pt x="190309" y="259080"/>
                  </a:lnTo>
                  <a:lnTo>
                    <a:pt x="192024" y="255270"/>
                  </a:lnTo>
                  <a:lnTo>
                    <a:pt x="192024" y="248920"/>
                  </a:lnTo>
                  <a:lnTo>
                    <a:pt x="190309" y="245110"/>
                  </a:lnTo>
                  <a:lnTo>
                    <a:pt x="185724" y="238760"/>
                  </a:lnTo>
                  <a:lnTo>
                    <a:pt x="183896" y="236220"/>
                  </a:lnTo>
                  <a:lnTo>
                    <a:pt x="177660" y="227330"/>
                  </a:lnTo>
                  <a:lnTo>
                    <a:pt x="171742" y="218440"/>
                  </a:lnTo>
                  <a:lnTo>
                    <a:pt x="166306" y="209550"/>
                  </a:lnTo>
                  <a:lnTo>
                    <a:pt x="175348" y="205740"/>
                  </a:lnTo>
                  <a:lnTo>
                    <a:pt x="184734" y="204470"/>
                  </a:lnTo>
                  <a:lnTo>
                    <a:pt x="194754" y="204470"/>
                  </a:lnTo>
                  <a:lnTo>
                    <a:pt x="205740" y="208280"/>
                  </a:lnTo>
                  <a:lnTo>
                    <a:pt x="209169" y="209550"/>
                  </a:lnTo>
                  <a:lnTo>
                    <a:pt x="214312" y="209550"/>
                  </a:lnTo>
                  <a:lnTo>
                    <a:pt x="216027" y="204470"/>
                  </a:lnTo>
                  <a:lnTo>
                    <a:pt x="219456" y="199390"/>
                  </a:lnTo>
                  <a:lnTo>
                    <a:pt x="219456" y="1943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763" y="6472428"/>
              <a:ext cx="142753" cy="1264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848" y="6401547"/>
              <a:ext cx="246840" cy="2446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149330" y="6120384"/>
              <a:ext cx="12700" cy="737870"/>
            </a:xfrm>
            <a:custGeom>
              <a:avLst/>
              <a:gdLst/>
              <a:ahLst/>
              <a:cxnLst/>
              <a:rect l="l" t="t" r="r" b="b"/>
              <a:pathLst>
                <a:path w="12700" h="737870">
                  <a:moveTo>
                    <a:pt x="12700" y="0"/>
                  </a:moveTo>
                  <a:lnTo>
                    <a:pt x="0" y="0"/>
                  </a:lnTo>
                  <a:lnTo>
                    <a:pt x="0" y="737613"/>
                  </a:lnTo>
                  <a:lnTo>
                    <a:pt x="12700" y="737613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60677" y="0"/>
            <a:ext cx="184912" cy="1061085"/>
            <a:chOff x="1360677" y="0"/>
            <a:chExt cx="184912" cy="1061085"/>
          </a:xfrm>
        </p:grpSpPr>
        <p:sp>
          <p:nvSpPr>
            <p:cNvPr id="19" name="object 19"/>
            <p:cNvSpPr/>
            <p:nvPr/>
          </p:nvSpPr>
          <p:spPr>
            <a:xfrm>
              <a:off x="1379219" y="0"/>
              <a:ext cx="166370" cy="875030"/>
            </a:xfrm>
            <a:custGeom>
              <a:avLst/>
              <a:gdLst/>
              <a:ahLst/>
              <a:cxnLst/>
              <a:rect l="l" t="t" r="r" b="b"/>
              <a:pathLst>
                <a:path w="166369" h="875030">
                  <a:moveTo>
                    <a:pt x="166115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166115" y="874776"/>
                  </a:lnTo>
                  <a:lnTo>
                    <a:pt x="166115" y="0"/>
                  </a:lnTo>
                  <a:close/>
                </a:path>
              </a:pathLst>
            </a:custGeom>
            <a:solidFill>
              <a:srgbClr val="A03E0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79219" y="0"/>
              <a:ext cx="166370" cy="875030"/>
            </a:xfrm>
            <a:custGeom>
              <a:avLst/>
              <a:gdLst/>
              <a:ahLst/>
              <a:cxnLst/>
              <a:rect l="l" t="t" r="r" b="b"/>
              <a:pathLst>
                <a:path w="166369" h="875030">
                  <a:moveTo>
                    <a:pt x="0" y="874776"/>
                  </a:moveTo>
                  <a:lnTo>
                    <a:pt x="166115" y="874776"/>
                  </a:lnTo>
                  <a:lnTo>
                    <a:pt x="166115" y="0"/>
                  </a:lnTo>
                  <a:lnTo>
                    <a:pt x="0" y="0"/>
                  </a:lnTo>
                  <a:lnTo>
                    <a:pt x="0" y="874776"/>
                  </a:lnTo>
                  <a:close/>
                </a:path>
              </a:pathLst>
            </a:custGeom>
            <a:ln w="12700">
              <a:solidFill>
                <a:srgbClr val="A03E0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60677" y="0"/>
              <a:ext cx="12700" cy="1061085"/>
            </a:xfrm>
            <a:custGeom>
              <a:avLst/>
              <a:gdLst/>
              <a:ahLst/>
              <a:cxnLst/>
              <a:rect l="l" t="t" r="r" b="b"/>
              <a:pathLst>
                <a:path w="12700" h="1061085">
                  <a:moveTo>
                    <a:pt x="0" y="1061085"/>
                  </a:moveTo>
                  <a:lnTo>
                    <a:pt x="12700" y="1061085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0610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37419" y="347472"/>
            <a:ext cx="1969007" cy="43281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F73C465E-BF2C-4081-A306-2C5743C63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34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Conclusions</a:t>
            </a:r>
            <a:endParaRPr lang="zh-CN" altLang="en-US" sz="280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4FEB8140-141C-48D9-AB02-A31C57E115DC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3.7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317CFBC-BE07-A7C1-C314-04B66C6C1871}"/>
              </a:ext>
            </a:extLst>
          </p:cNvPr>
          <p:cNvGrpSpPr/>
          <p:nvPr/>
        </p:nvGrpSpPr>
        <p:grpSpPr>
          <a:xfrm>
            <a:off x="597915" y="1693120"/>
            <a:ext cx="2175510" cy="4043673"/>
            <a:chOff x="308576" y="1504858"/>
            <a:chExt cx="2175510" cy="4043673"/>
          </a:xfrm>
        </p:grpSpPr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49CFAFA-F959-32E5-5403-B91EDFBE2975}"/>
                </a:ext>
              </a:extLst>
            </p:cNvPr>
            <p:cNvCxnSpPr>
              <a:cxnSpLocks/>
              <a:stCxn id="58" idx="2"/>
              <a:endCxn id="61" idx="0"/>
            </p:cNvCxnSpPr>
            <p:nvPr/>
          </p:nvCxnSpPr>
          <p:spPr>
            <a:xfrm>
              <a:off x="1396331" y="1947928"/>
              <a:ext cx="0" cy="171729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10D13433-86B5-B1B8-0E4D-CDC57180946D}"/>
                </a:ext>
              </a:extLst>
            </p:cNvPr>
            <p:cNvSpPr/>
            <p:nvPr/>
          </p:nvSpPr>
          <p:spPr>
            <a:xfrm>
              <a:off x="308576" y="1504858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CEE059D-A6CB-CDA6-1167-1D00C33E55B3}"/>
                </a:ext>
              </a:extLst>
            </p:cNvPr>
            <p:cNvSpPr/>
            <p:nvPr/>
          </p:nvSpPr>
          <p:spPr>
            <a:xfrm>
              <a:off x="308576" y="2945100"/>
              <a:ext cx="2175510" cy="4430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TFIDF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10A8EC3-7191-0B75-0A2C-4109E521F9DE}"/>
                </a:ext>
              </a:extLst>
            </p:cNvPr>
            <p:cNvSpPr/>
            <p:nvPr/>
          </p:nvSpPr>
          <p:spPr>
            <a:xfrm>
              <a:off x="308576" y="3665221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获得前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100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篇文章</a:t>
              </a: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7824DFDE-1DC7-5E0A-B7D6-66AF121D3EF6}"/>
                </a:ext>
              </a:extLst>
            </p:cNvPr>
            <p:cNvSpPr/>
            <p:nvPr/>
          </p:nvSpPr>
          <p:spPr>
            <a:xfrm>
              <a:off x="308576" y="4385342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BioBERT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0689986F-4D36-2657-8540-4CB489BBA147}"/>
                </a:ext>
              </a:extLst>
            </p:cNvPr>
            <p:cNvSpPr/>
            <p:nvPr/>
          </p:nvSpPr>
          <p:spPr>
            <a:xfrm>
              <a:off x="308576" y="2224979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文本预处理</a:t>
              </a:r>
            </a:p>
          </p:txBody>
        </p: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DD5DD79E-5127-3944-2B7C-1436E197021A}"/>
                </a:ext>
              </a:extLst>
            </p:cNvPr>
            <p:cNvCxnSpPr>
              <a:cxnSpLocks/>
              <a:stCxn id="58" idx="1"/>
              <a:endCxn id="72" idx="1"/>
            </p:cNvCxnSpPr>
            <p:nvPr/>
          </p:nvCxnSpPr>
          <p:spPr>
            <a:xfrm rot="10800000" flipV="1">
              <a:off x="308576" y="1726393"/>
              <a:ext cx="12700" cy="2880484"/>
            </a:xfrm>
            <a:prstGeom prst="bentConnector3">
              <a:avLst>
                <a:gd name="adj1" fmla="val 315652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F4721A92-2767-044E-112D-DC8CC97A908C}"/>
                </a:ext>
              </a:extLst>
            </p:cNvPr>
            <p:cNvCxnSpPr>
              <a:cxnSpLocks/>
              <a:stCxn id="61" idx="2"/>
              <a:endCxn id="72" idx="0"/>
            </p:cNvCxnSpPr>
            <p:nvPr/>
          </p:nvCxnSpPr>
          <p:spPr>
            <a:xfrm>
              <a:off x="1396331" y="4108291"/>
              <a:ext cx="0" cy="2770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321F4269-A436-B63A-F914-8E4FAFB4CA5F}"/>
                </a:ext>
              </a:extLst>
            </p:cNvPr>
            <p:cNvSpPr/>
            <p:nvPr/>
          </p:nvSpPr>
          <p:spPr>
            <a:xfrm>
              <a:off x="308576" y="5105461"/>
              <a:ext cx="2175510" cy="443070"/>
            </a:xfrm>
            <a:prstGeom prst="round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answer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E0A2D445-54B1-FF8D-4121-3FB895BCF74D}"/>
                </a:ext>
              </a:extLst>
            </p:cNvPr>
            <p:cNvCxnSpPr>
              <a:cxnSpLocks/>
              <a:stCxn id="72" idx="2"/>
              <a:endCxn id="78" idx="0"/>
            </p:cNvCxnSpPr>
            <p:nvPr/>
          </p:nvCxnSpPr>
          <p:spPr>
            <a:xfrm>
              <a:off x="1396331" y="4828412"/>
              <a:ext cx="0" cy="27704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98A4BA-CB79-2F29-6913-4326D6C5CD3E}"/>
              </a:ext>
            </a:extLst>
          </p:cNvPr>
          <p:cNvGrpSpPr/>
          <p:nvPr/>
        </p:nvGrpSpPr>
        <p:grpSpPr>
          <a:xfrm>
            <a:off x="3554973" y="1333059"/>
            <a:ext cx="2188211" cy="4763794"/>
            <a:chOff x="3276599" y="1227807"/>
            <a:chExt cx="2188211" cy="4763794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F6F00AC-6B4F-C84F-FBDB-66ECCC0242B0}"/>
                </a:ext>
              </a:extLst>
            </p:cNvPr>
            <p:cNvCxnSpPr>
              <a:cxnSpLocks/>
              <a:stCxn id="88" idx="2"/>
              <a:endCxn id="81" idx="0"/>
            </p:cNvCxnSpPr>
            <p:nvPr/>
          </p:nvCxnSpPr>
          <p:spPr>
            <a:xfrm>
              <a:off x="4364354" y="1670877"/>
              <a:ext cx="1" cy="243741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14E2838-40C6-1F6F-403F-2588231D8FF2}"/>
                </a:ext>
              </a:extLst>
            </p:cNvPr>
            <p:cNvSpPr/>
            <p:nvPr/>
          </p:nvSpPr>
          <p:spPr>
            <a:xfrm>
              <a:off x="3289300" y="1947928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文本预处理</a:t>
              </a: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86C6D7F2-2DD7-975E-D57E-7685C7429790}"/>
                </a:ext>
              </a:extLst>
            </p:cNvPr>
            <p:cNvSpPr/>
            <p:nvPr/>
          </p:nvSpPr>
          <p:spPr>
            <a:xfrm>
              <a:off x="3276600" y="3388170"/>
              <a:ext cx="2175510" cy="4430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TFIDF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ABDE45CD-3C95-58CD-CF6D-FED0BBF17E0A}"/>
                </a:ext>
              </a:extLst>
            </p:cNvPr>
            <p:cNvSpPr/>
            <p:nvPr/>
          </p:nvSpPr>
          <p:spPr>
            <a:xfrm>
              <a:off x="3276600" y="4108291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获得前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100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篇文章</a:t>
              </a: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D8FB8EA1-588B-ABA7-1451-87D99ED28561}"/>
                </a:ext>
              </a:extLst>
            </p:cNvPr>
            <p:cNvSpPr/>
            <p:nvPr/>
          </p:nvSpPr>
          <p:spPr>
            <a:xfrm>
              <a:off x="3276600" y="4828412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BioBERT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18FC73E3-07DA-E701-ABDC-C87DA22B7AF1}"/>
                </a:ext>
              </a:extLst>
            </p:cNvPr>
            <p:cNvSpPr/>
            <p:nvPr/>
          </p:nvSpPr>
          <p:spPr>
            <a:xfrm>
              <a:off x="3276600" y="2668049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词库筛选</a:t>
              </a:r>
            </a:p>
          </p:txBody>
        </p: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56E7C1B4-004E-D105-3CC8-10007AF6406D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rot="10800000" flipV="1">
              <a:off x="3276600" y="2169463"/>
              <a:ext cx="12700" cy="2880484"/>
            </a:xfrm>
            <a:prstGeom prst="bentConnector3">
              <a:avLst>
                <a:gd name="adj1" fmla="val 315652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6795B3C6-517A-CB81-1072-F18FB454EC15}"/>
                </a:ext>
              </a:extLst>
            </p:cNvPr>
            <p:cNvCxnSpPr>
              <a:cxnSpLocks/>
              <a:stCxn id="81" idx="2"/>
              <a:endCxn id="82" idx="0"/>
            </p:cNvCxnSpPr>
            <p:nvPr/>
          </p:nvCxnSpPr>
          <p:spPr>
            <a:xfrm>
              <a:off x="4364355" y="4551361"/>
              <a:ext cx="0" cy="2770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D5C048B-E98E-9EEC-1C43-72EA971C023C}"/>
                </a:ext>
              </a:extLst>
            </p:cNvPr>
            <p:cNvSpPr/>
            <p:nvPr/>
          </p:nvSpPr>
          <p:spPr>
            <a:xfrm>
              <a:off x="3276600" y="5548531"/>
              <a:ext cx="2175510" cy="443070"/>
            </a:xfrm>
            <a:prstGeom prst="round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answer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4B3C32C-0340-5AB6-5DA7-F0C6F771A741}"/>
                </a:ext>
              </a:extLst>
            </p:cNvPr>
            <p:cNvCxnSpPr>
              <a:cxnSpLocks/>
              <a:stCxn id="82" idx="2"/>
              <a:endCxn id="86" idx="0"/>
            </p:cNvCxnSpPr>
            <p:nvPr/>
          </p:nvCxnSpPr>
          <p:spPr>
            <a:xfrm>
              <a:off x="4364355" y="5271482"/>
              <a:ext cx="0" cy="27704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E8765ACA-EE2C-27B7-7026-27AE3D41EC58}"/>
                </a:ext>
              </a:extLst>
            </p:cNvPr>
            <p:cNvSpPr/>
            <p:nvPr/>
          </p:nvSpPr>
          <p:spPr>
            <a:xfrm>
              <a:off x="3276599" y="1227807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361001-A82B-01EC-ABD8-A74BB54971CB}"/>
              </a:ext>
            </a:extLst>
          </p:cNvPr>
          <p:cNvGrpSpPr/>
          <p:nvPr/>
        </p:nvGrpSpPr>
        <p:grpSpPr>
          <a:xfrm>
            <a:off x="6524732" y="972999"/>
            <a:ext cx="2175510" cy="5483915"/>
            <a:chOff x="6391825" y="884714"/>
            <a:chExt cx="2175510" cy="5483915"/>
          </a:xfrm>
        </p:grpSpPr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C9E4FDB6-0ED5-2821-BEAA-3C34E751F4F1}"/>
                </a:ext>
              </a:extLst>
            </p:cNvPr>
            <p:cNvCxnSpPr>
              <a:cxnSpLocks/>
              <a:stCxn id="94" idx="2"/>
              <a:endCxn id="96" idx="0"/>
            </p:cNvCxnSpPr>
            <p:nvPr/>
          </p:nvCxnSpPr>
          <p:spPr>
            <a:xfrm>
              <a:off x="7479580" y="1327784"/>
              <a:ext cx="0" cy="31575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BD8366C0-0ABF-76B4-405D-5BF0FDFB3CB0}"/>
                </a:ext>
              </a:extLst>
            </p:cNvPr>
            <p:cNvSpPr/>
            <p:nvPr/>
          </p:nvSpPr>
          <p:spPr>
            <a:xfrm>
              <a:off x="6391825" y="3045077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New-Query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C128A104-C95C-387E-457E-FB92D7DE0997}"/>
                </a:ext>
              </a:extLst>
            </p:cNvPr>
            <p:cNvSpPr/>
            <p:nvPr/>
          </p:nvSpPr>
          <p:spPr>
            <a:xfrm>
              <a:off x="6391825" y="1604835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文本预处理</a:t>
              </a:r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9543E2A4-28C2-F13D-E3F2-35A711035729}"/>
                </a:ext>
              </a:extLst>
            </p:cNvPr>
            <p:cNvSpPr/>
            <p:nvPr/>
          </p:nvSpPr>
          <p:spPr>
            <a:xfrm>
              <a:off x="6391825" y="2324956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词库筛选</a:t>
              </a: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D252BE3F-6170-D337-9D35-DC6EA1A01EE9}"/>
                </a:ext>
              </a:extLst>
            </p:cNvPr>
            <p:cNvSpPr/>
            <p:nvPr/>
          </p:nvSpPr>
          <p:spPr>
            <a:xfrm>
              <a:off x="6391825" y="884714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F628CC83-02C2-6B6F-2D7C-115A0B8371D1}"/>
                </a:ext>
              </a:extLst>
            </p:cNvPr>
            <p:cNvSpPr/>
            <p:nvPr/>
          </p:nvSpPr>
          <p:spPr>
            <a:xfrm>
              <a:off x="6391825" y="3765198"/>
              <a:ext cx="2175510" cy="4430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TFIDF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33DFD8DE-D515-AEC0-ED10-C39968BFA53D}"/>
                </a:ext>
              </a:extLst>
            </p:cNvPr>
            <p:cNvSpPr/>
            <p:nvPr/>
          </p:nvSpPr>
          <p:spPr>
            <a:xfrm>
              <a:off x="6391825" y="4485319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获得前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100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篇文章</a:t>
              </a: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747E5EC5-8784-14C2-125C-543F41161546}"/>
                </a:ext>
              </a:extLst>
            </p:cNvPr>
            <p:cNvSpPr/>
            <p:nvPr/>
          </p:nvSpPr>
          <p:spPr>
            <a:xfrm>
              <a:off x="6391825" y="5205440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BioBERT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5E100620-1F86-D2E0-7C97-42FAACB266CC}"/>
                </a:ext>
              </a:extLst>
            </p:cNvPr>
            <p:cNvCxnSpPr>
              <a:cxnSpLocks/>
              <a:stCxn id="94" idx="1"/>
              <a:endCxn id="97" idx="1"/>
            </p:cNvCxnSpPr>
            <p:nvPr/>
          </p:nvCxnSpPr>
          <p:spPr>
            <a:xfrm rot="10800000" flipV="1">
              <a:off x="6391825" y="1106249"/>
              <a:ext cx="12700" cy="4320726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61A07273-B163-8CD6-9793-EDEA5FE3F56D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>
              <a:off x="7479580" y="4928389"/>
              <a:ext cx="0" cy="2770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AF8440AD-BCC5-329F-47C6-AD6CCEB48A1C}"/>
                </a:ext>
              </a:extLst>
            </p:cNvPr>
            <p:cNvSpPr/>
            <p:nvPr/>
          </p:nvSpPr>
          <p:spPr>
            <a:xfrm>
              <a:off x="6391825" y="5925559"/>
              <a:ext cx="2175510" cy="443070"/>
            </a:xfrm>
            <a:prstGeom prst="round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answer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F8A1614A-C7F9-BB08-B29F-E634525A74B4}"/>
                </a:ext>
              </a:extLst>
            </p:cNvPr>
            <p:cNvCxnSpPr>
              <a:cxnSpLocks/>
              <a:stCxn id="97" idx="2"/>
              <a:endCxn id="100" idx="0"/>
            </p:cNvCxnSpPr>
            <p:nvPr/>
          </p:nvCxnSpPr>
          <p:spPr>
            <a:xfrm>
              <a:off x="7479580" y="5648510"/>
              <a:ext cx="0" cy="27704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5170DC-7E6B-D487-17E9-9B3F0F066F78}"/>
              </a:ext>
            </a:extLst>
          </p:cNvPr>
          <p:cNvGrpSpPr/>
          <p:nvPr/>
        </p:nvGrpSpPr>
        <p:grpSpPr>
          <a:xfrm>
            <a:off x="9481791" y="972999"/>
            <a:ext cx="2175510" cy="5483915"/>
            <a:chOff x="9192452" y="750613"/>
            <a:chExt cx="2175510" cy="5483915"/>
          </a:xfrm>
        </p:grpSpPr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E0B3177A-095D-490D-4D82-BDECD84D03B8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10280207" y="1193683"/>
              <a:ext cx="0" cy="31575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30EB39F3-1001-43C9-48AA-B53D904769FF}"/>
                </a:ext>
              </a:extLst>
            </p:cNvPr>
            <p:cNvSpPr/>
            <p:nvPr/>
          </p:nvSpPr>
          <p:spPr>
            <a:xfrm>
              <a:off x="9192452" y="2910976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New-Query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E0D1783B-F27B-0591-690E-FB53777FA4C7}"/>
                </a:ext>
              </a:extLst>
            </p:cNvPr>
            <p:cNvSpPr/>
            <p:nvPr/>
          </p:nvSpPr>
          <p:spPr>
            <a:xfrm>
              <a:off x="9192452" y="1470734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文本预处理</a:t>
              </a:r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BB0907D7-63B2-F077-7CAA-585843825603}"/>
                </a:ext>
              </a:extLst>
            </p:cNvPr>
            <p:cNvSpPr/>
            <p:nvPr/>
          </p:nvSpPr>
          <p:spPr>
            <a:xfrm>
              <a:off x="9192452" y="2190855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词库筛选</a:t>
              </a:r>
            </a:p>
          </p:txBody>
        </p: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3BAF8D3F-F57C-9C6B-4582-B3314DB870F8}"/>
                </a:ext>
              </a:extLst>
            </p:cNvPr>
            <p:cNvSpPr/>
            <p:nvPr/>
          </p:nvSpPr>
          <p:spPr>
            <a:xfrm>
              <a:off x="9192452" y="750613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Query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7B95D051-710C-C04F-8B27-F926BA818976}"/>
                </a:ext>
              </a:extLst>
            </p:cNvPr>
            <p:cNvSpPr/>
            <p:nvPr/>
          </p:nvSpPr>
          <p:spPr>
            <a:xfrm>
              <a:off x="9192452" y="3631097"/>
              <a:ext cx="2175510" cy="44307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TFIDF+Position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4F7D5A0E-E8DB-1198-0AED-9B4B7F4A1015}"/>
                </a:ext>
              </a:extLst>
            </p:cNvPr>
            <p:cNvSpPr/>
            <p:nvPr/>
          </p:nvSpPr>
          <p:spPr>
            <a:xfrm>
              <a:off x="9192452" y="4351218"/>
              <a:ext cx="2175510" cy="443070"/>
            </a:xfrm>
            <a:prstGeom prst="roundRect">
              <a:avLst/>
            </a:prstGeom>
            <a:solidFill>
              <a:srgbClr val="FFE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获得前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100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篇文章</a:t>
              </a:r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ACBCE8CF-05EC-B761-43EE-E94D5B8B1AF9}"/>
                </a:ext>
              </a:extLst>
            </p:cNvPr>
            <p:cNvSpPr/>
            <p:nvPr/>
          </p:nvSpPr>
          <p:spPr>
            <a:xfrm>
              <a:off x="9192452" y="5071339"/>
              <a:ext cx="2175510" cy="443070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BioBERT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0" name="连接符: 肘形 109">
              <a:extLst>
                <a:ext uri="{FF2B5EF4-FFF2-40B4-BE49-F238E27FC236}">
                  <a16:creationId xmlns:a16="http://schemas.microsoft.com/office/drawing/2014/main" id="{7318C0D8-2110-F45C-A521-6548D2823DD5}"/>
                </a:ext>
              </a:extLst>
            </p:cNvPr>
            <p:cNvCxnSpPr>
              <a:cxnSpLocks/>
              <a:stCxn id="106" idx="1"/>
              <a:endCxn id="109" idx="1"/>
            </p:cNvCxnSpPr>
            <p:nvPr/>
          </p:nvCxnSpPr>
          <p:spPr>
            <a:xfrm rot="10800000" flipV="1">
              <a:off x="9192452" y="972148"/>
              <a:ext cx="12700" cy="4320726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9A1AB016-CBE7-EF5C-6283-6E730CD9E576}"/>
                </a:ext>
              </a:extLst>
            </p:cNvPr>
            <p:cNvCxnSpPr>
              <a:cxnSpLocks/>
              <a:stCxn id="108" idx="2"/>
              <a:endCxn id="109" idx="0"/>
            </p:cNvCxnSpPr>
            <p:nvPr/>
          </p:nvCxnSpPr>
          <p:spPr>
            <a:xfrm>
              <a:off x="10280207" y="4794288"/>
              <a:ext cx="0" cy="27705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8EC22D09-63F1-33A9-8B1E-511E894143AB}"/>
                </a:ext>
              </a:extLst>
            </p:cNvPr>
            <p:cNvSpPr/>
            <p:nvPr/>
          </p:nvSpPr>
          <p:spPr>
            <a:xfrm>
              <a:off x="9192452" y="5791458"/>
              <a:ext cx="2175510" cy="443070"/>
            </a:xfrm>
            <a:prstGeom prst="roundRect">
              <a:avLst/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answer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462ADD2D-998F-ECE5-E11B-221506036264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10280207" y="5514409"/>
              <a:ext cx="0" cy="27704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75E8540C-04F5-5BF7-48A8-5C1ECD9BDAA9}"/>
              </a:ext>
            </a:extLst>
          </p:cNvPr>
          <p:cNvSpPr/>
          <p:nvPr/>
        </p:nvSpPr>
        <p:spPr>
          <a:xfrm>
            <a:off x="2027600" y="1046888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专业词库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CDA83EBE-29CA-9324-3D87-420A25D291F2}"/>
              </a:ext>
            </a:extLst>
          </p:cNvPr>
          <p:cNvSpPr/>
          <p:nvPr/>
        </p:nvSpPr>
        <p:spPr>
          <a:xfrm>
            <a:off x="4897315" y="1017678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改善模型假设与理解</a:t>
            </a: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35FB8A86-97B1-2736-171F-324479051F1C}"/>
              </a:ext>
            </a:extLst>
          </p:cNvPr>
          <p:cNvSpPr/>
          <p:nvPr/>
        </p:nvSpPr>
        <p:spPr>
          <a:xfrm>
            <a:off x="8304582" y="1040672"/>
            <a:ext cx="2531047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增加位置信息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9B2B2734-5846-EBCD-3D38-0AFA0E079A24}"/>
              </a:ext>
            </a:extLst>
          </p:cNvPr>
          <p:cNvSpPr/>
          <p:nvPr/>
        </p:nvSpPr>
        <p:spPr>
          <a:xfrm>
            <a:off x="2018343" y="1783043"/>
            <a:ext cx="1921454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词语词性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181EC6D2-15D4-9D1F-6971-ACEE16DCFA8C}"/>
              </a:ext>
            </a:extLst>
          </p:cNvPr>
          <p:cNvSpPr/>
          <p:nvPr/>
        </p:nvSpPr>
        <p:spPr>
          <a:xfrm>
            <a:off x="4897315" y="1784845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单纯匹配，缺少理解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A62620C0-2295-604D-3481-7A152E0E5414}"/>
              </a:ext>
            </a:extLst>
          </p:cNvPr>
          <p:cNvSpPr/>
          <p:nvPr/>
        </p:nvSpPr>
        <p:spPr>
          <a:xfrm>
            <a:off x="8304582" y="1774728"/>
            <a:ext cx="2531052" cy="566822"/>
          </a:xfrm>
          <a:prstGeom prst="round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相较深度方法，缺少位置信息</a:t>
            </a:r>
          </a:p>
        </p:txBody>
      </p:sp>
    </p:spTree>
    <p:extLst>
      <p:ext uri="{BB962C8B-B14F-4D97-AF65-F5344CB8AC3E}">
        <p14:creationId xmlns:p14="http://schemas.microsoft.com/office/powerpoint/2010/main" val="117992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89" grpId="0" animBg="1"/>
      <p:bldP spid="114" grpId="0" animBg="1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8957" y="4056634"/>
            <a:ext cx="27908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700" cy="1785620"/>
            <a:chOff x="2222324" y="3896995"/>
            <a:chExt cx="1536700" cy="1785620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69342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/>
                <a:ea typeface="+mj-ea"/>
              </a:rPr>
              <a:t>汇报人：刘天锐</a:t>
            </a: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4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5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D9A1F28E-16D0-9760-69CC-F3C00A57F856}"/>
              </a:ext>
            </a:extLst>
          </p:cNvPr>
          <p:cNvSpPr/>
          <p:nvPr/>
        </p:nvSpPr>
        <p:spPr>
          <a:xfrm>
            <a:off x="7969617" y="2489327"/>
            <a:ext cx="1798630" cy="16917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3D99D36-E771-47EB-BD7D-0444448539E8}"/>
              </a:ext>
            </a:extLst>
          </p:cNvPr>
          <p:cNvSpPr/>
          <p:nvPr/>
        </p:nvSpPr>
        <p:spPr>
          <a:xfrm>
            <a:off x="660400" y="1034830"/>
            <a:ext cx="4752151" cy="1002787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lang="en-US" altLang="zh-CN" sz="36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BBF90A5B-01A1-A800-3E12-D6DE23A3A429}"/>
              </a:ext>
            </a:extLst>
          </p:cNvPr>
          <p:cNvGrpSpPr/>
          <p:nvPr/>
        </p:nvGrpSpPr>
        <p:grpSpPr>
          <a:xfrm>
            <a:off x="1143000" y="3931029"/>
            <a:ext cx="1353443" cy="1184572"/>
            <a:chOff x="728747" y="3909214"/>
            <a:chExt cx="1731357" cy="156637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62CE4C2-C080-6FE8-E943-0714B670E0CC}"/>
                </a:ext>
              </a:extLst>
            </p:cNvPr>
            <p:cNvGrpSpPr/>
            <p:nvPr/>
          </p:nvGrpSpPr>
          <p:grpSpPr>
            <a:xfrm>
              <a:off x="728747" y="3909214"/>
              <a:ext cx="1388923" cy="1566374"/>
              <a:chOff x="690625" y="3909214"/>
              <a:chExt cx="1388923" cy="156637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D637B63-B1ED-6476-F840-3F3CDE7FE356}"/>
                  </a:ext>
                </a:extLst>
              </p:cNvPr>
              <p:cNvGrpSpPr/>
              <p:nvPr/>
            </p:nvGrpSpPr>
            <p:grpSpPr>
              <a:xfrm>
                <a:off x="701132" y="3909214"/>
                <a:ext cx="1378416" cy="1566374"/>
                <a:chOff x="667179" y="3659646"/>
                <a:chExt cx="1378416" cy="156637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2013D324-0F81-520A-7E1C-DAFE7ADEBE9A}"/>
                    </a:ext>
                  </a:extLst>
                </p:cNvPr>
                <p:cNvSpPr/>
                <p:nvPr/>
              </p:nvSpPr>
              <p:spPr>
                <a:xfrm>
                  <a:off x="1116713" y="3927112"/>
                  <a:ext cx="152400" cy="15240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19A979B8-A4C1-2285-7388-CB0CEB71D93F}"/>
                    </a:ext>
                  </a:extLst>
                </p:cNvPr>
                <p:cNvSpPr/>
                <p:nvPr/>
              </p:nvSpPr>
              <p:spPr>
                <a:xfrm>
                  <a:off x="1718647" y="4862992"/>
                  <a:ext cx="152400" cy="152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AE205B56-DDD4-6A6D-EDA9-BEB2EF862743}"/>
                    </a:ext>
                  </a:extLst>
                </p:cNvPr>
                <p:cNvSpPr/>
                <p:nvPr/>
              </p:nvSpPr>
              <p:spPr>
                <a:xfrm>
                  <a:off x="1443157" y="4605497"/>
                  <a:ext cx="152400" cy="15240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1D9B2C66-2B2A-99A9-71F2-68ED4B9CD313}"/>
                    </a:ext>
                  </a:extLst>
                </p:cNvPr>
                <p:cNvSpPr/>
                <p:nvPr/>
              </p:nvSpPr>
              <p:spPr>
                <a:xfrm>
                  <a:off x="1893195" y="4367948"/>
                  <a:ext cx="152400" cy="152400"/>
                </a:xfrm>
                <a:prstGeom prst="ellipse">
                  <a:avLst/>
                </a:prstGeom>
                <a:solidFill>
                  <a:srgbClr val="A52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CF1B4389-9D41-7CEC-15BA-BA52A2985DFE}"/>
                    </a:ext>
                  </a:extLst>
                </p:cNvPr>
                <p:cNvSpPr/>
                <p:nvPr/>
              </p:nvSpPr>
              <p:spPr>
                <a:xfrm>
                  <a:off x="1718647" y="3927112"/>
                  <a:ext cx="152400" cy="152400"/>
                </a:xfrm>
                <a:prstGeom prst="ellipse">
                  <a:avLst/>
                </a:prstGeom>
                <a:solidFill>
                  <a:srgbClr val="800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712DD745-020C-48B9-9A21-FBDBA2EE27DA}"/>
                    </a:ext>
                  </a:extLst>
                </p:cNvPr>
                <p:cNvSpPr/>
                <p:nvPr/>
              </p:nvSpPr>
              <p:spPr>
                <a:xfrm>
                  <a:off x="1441195" y="3659646"/>
                  <a:ext cx="152400" cy="152400"/>
                </a:xfrm>
                <a:prstGeom prst="ellipse">
                  <a:avLst/>
                </a:prstGeom>
                <a:solidFill>
                  <a:srgbClr val="FFA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4578C6B9-971E-C6C8-2EF2-4217C0972FCC}"/>
                    </a:ext>
                  </a:extLst>
                </p:cNvPr>
                <p:cNvSpPr/>
                <p:nvPr/>
              </p:nvSpPr>
              <p:spPr>
                <a:xfrm>
                  <a:off x="1443438" y="4203969"/>
                  <a:ext cx="152400" cy="152400"/>
                </a:xfrm>
                <a:prstGeom prst="ellipse">
                  <a:avLst/>
                </a:prstGeom>
                <a:solidFill>
                  <a:srgbClr val="5AB4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5D952B1F-EACF-5DC9-7A69-342FD4BCC33C}"/>
                    </a:ext>
                  </a:extLst>
                </p:cNvPr>
                <p:cNvSpPr/>
                <p:nvPr/>
              </p:nvSpPr>
              <p:spPr>
                <a:xfrm>
                  <a:off x="1441195" y="5073620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4A5F5B04-8092-AD09-F47C-EFB585123242}"/>
                    </a:ext>
                  </a:extLst>
                </p:cNvPr>
                <p:cNvSpPr/>
                <p:nvPr/>
              </p:nvSpPr>
              <p:spPr>
                <a:xfrm>
                  <a:off x="667179" y="3927112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DA8C9AC-24CB-5B18-3CEB-BFDC43E23A79}"/>
                  </a:ext>
                </a:extLst>
              </p:cNvPr>
              <p:cNvSpPr/>
              <p:nvPr/>
            </p:nvSpPr>
            <p:spPr>
              <a:xfrm>
                <a:off x="690625" y="5112560"/>
                <a:ext cx="152400" cy="152400"/>
              </a:xfrm>
              <a:prstGeom prst="ellipse">
                <a:avLst/>
              </a:prstGeom>
              <a:solidFill>
                <a:srgbClr val="800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7A50EB2-66B4-31ED-3A2A-8600CABEE94D}"/>
                  </a:ext>
                </a:extLst>
              </p:cNvPr>
              <p:cNvSpPr/>
              <p:nvPr/>
            </p:nvSpPr>
            <p:spPr>
              <a:xfrm>
                <a:off x="1145412" y="511256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D957C374-50A0-9DE5-58E1-D8D09B04030E}"/>
                </a:ext>
              </a:extLst>
            </p:cNvPr>
            <p:cNvSpPr/>
            <p:nvPr/>
          </p:nvSpPr>
          <p:spPr>
            <a:xfrm>
              <a:off x="2307704" y="4617516"/>
              <a:ext cx="152400" cy="152400"/>
            </a:xfrm>
            <a:prstGeom prst="ellipse">
              <a:avLst/>
            </a:prstGeom>
            <a:solidFill>
              <a:srgbClr val="FA8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7" name="文本框 306">
            <a:extLst>
              <a:ext uri="{FF2B5EF4-FFF2-40B4-BE49-F238E27FC236}">
                <a16:creationId xmlns:a16="http://schemas.microsoft.com/office/drawing/2014/main" id="{3CF1F93E-1ACE-9F72-E87F-7C8B5E9D9362}"/>
              </a:ext>
            </a:extLst>
          </p:cNvPr>
          <p:cNvSpPr txBox="1"/>
          <p:nvPr/>
        </p:nvSpPr>
        <p:spPr>
          <a:xfrm>
            <a:off x="1483661" y="2132263"/>
            <a:ext cx="2915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Query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：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What do we know about COVID-19 risk factors?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7E1D705A-ACF5-A386-95AD-E6BBBEABCA93}"/>
              </a:ext>
            </a:extLst>
          </p:cNvPr>
          <p:cNvSpPr/>
          <p:nvPr/>
        </p:nvSpPr>
        <p:spPr>
          <a:xfrm>
            <a:off x="5126981" y="2395063"/>
            <a:ext cx="2711817" cy="34478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['covid', 'risk', 'factors', 'know']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箭头: 右 308">
            <a:extLst>
              <a:ext uri="{FF2B5EF4-FFF2-40B4-BE49-F238E27FC236}">
                <a16:creationId xmlns:a16="http://schemas.microsoft.com/office/drawing/2014/main" id="{B2813E18-16BD-6997-3AE4-43B590DD18ED}"/>
              </a:ext>
            </a:extLst>
          </p:cNvPr>
          <p:cNvSpPr/>
          <p:nvPr/>
        </p:nvSpPr>
        <p:spPr>
          <a:xfrm>
            <a:off x="4131919" y="2522162"/>
            <a:ext cx="951408" cy="170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圆柱体 310">
            <a:extLst>
              <a:ext uri="{FF2B5EF4-FFF2-40B4-BE49-F238E27FC236}">
                <a16:creationId xmlns:a16="http://schemas.microsoft.com/office/drawing/2014/main" id="{3287FFE5-9477-93DB-00CF-70DDAD043F24}"/>
              </a:ext>
            </a:extLst>
          </p:cNvPr>
          <p:cNvSpPr/>
          <p:nvPr/>
        </p:nvSpPr>
        <p:spPr>
          <a:xfrm>
            <a:off x="9138096" y="4276420"/>
            <a:ext cx="1439295" cy="988845"/>
          </a:xfrm>
          <a:prstGeom prst="ca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FD367C77-68A2-24CA-BD42-7A6C6EA9D54D}"/>
              </a:ext>
            </a:extLst>
          </p:cNvPr>
          <p:cNvSpPr/>
          <p:nvPr/>
        </p:nvSpPr>
        <p:spPr>
          <a:xfrm>
            <a:off x="10622016" y="2786465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矩形 344">
            <a:extLst>
              <a:ext uri="{FF2B5EF4-FFF2-40B4-BE49-F238E27FC236}">
                <a16:creationId xmlns:a16="http://schemas.microsoft.com/office/drawing/2014/main" id="{574B5A13-C301-F665-AF9D-A326AAEBAFC5}"/>
              </a:ext>
            </a:extLst>
          </p:cNvPr>
          <p:cNvSpPr/>
          <p:nvPr/>
        </p:nvSpPr>
        <p:spPr>
          <a:xfrm>
            <a:off x="10704490" y="2862665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8AF41BA4-07CA-8AE1-7E88-B47BE3A0EFDD}"/>
              </a:ext>
            </a:extLst>
          </p:cNvPr>
          <p:cNvSpPr/>
          <p:nvPr/>
        </p:nvSpPr>
        <p:spPr>
          <a:xfrm>
            <a:off x="10786964" y="2938865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81C5E433-21A8-68EE-F44E-4E5F5D0D5080}"/>
              </a:ext>
            </a:extLst>
          </p:cNvPr>
          <p:cNvSpPr/>
          <p:nvPr/>
        </p:nvSpPr>
        <p:spPr>
          <a:xfrm>
            <a:off x="10891576" y="3015065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箭头: 右 347">
            <a:extLst>
              <a:ext uri="{FF2B5EF4-FFF2-40B4-BE49-F238E27FC236}">
                <a16:creationId xmlns:a16="http://schemas.microsoft.com/office/drawing/2014/main" id="{169AF3FA-DD10-D941-A3A0-1A0D6D46E27E}"/>
              </a:ext>
            </a:extLst>
          </p:cNvPr>
          <p:cNvSpPr/>
          <p:nvPr/>
        </p:nvSpPr>
        <p:spPr>
          <a:xfrm rot="16200000">
            <a:off x="10739288" y="2473583"/>
            <a:ext cx="381000" cy="1524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B09583AB-45C8-0241-AF31-8B492D0EC715}"/>
              </a:ext>
            </a:extLst>
          </p:cNvPr>
          <p:cNvSpPr txBox="1"/>
          <p:nvPr/>
        </p:nvSpPr>
        <p:spPr>
          <a:xfrm>
            <a:off x="10660672" y="1902973"/>
            <a:ext cx="6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QA</a:t>
            </a:r>
            <a:endParaRPr lang="zh-CN" altLang="en-US" dirty="0"/>
          </a:p>
        </p:txBody>
      </p:sp>
      <p:sp>
        <p:nvSpPr>
          <p:cNvPr id="351" name="文本框 350">
            <a:extLst>
              <a:ext uri="{FF2B5EF4-FFF2-40B4-BE49-F238E27FC236}">
                <a16:creationId xmlns:a16="http://schemas.microsoft.com/office/drawing/2014/main" id="{E7C6C640-A39E-9259-A5A6-7F96B3F41923}"/>
              </a:ext>
            </a:extLst>
          </p:cNvPr>
          <p:cNvSpPr txBox="1"/>
          <p:nvPr/>
        </p:nvSpPr>
        <p:spPr>
          <a:xfrm>
            <a:off x="1077436" y="537572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原始文献</a:t>
            </a:r>
          </a:p>
        </p:txBody>
      </p:sp>
      <p:sp>
        <p:nvSpPr>
          <p:cNvPr id="352" name="文本框 351">
            <a:extLst>
              <a:ext uri="{FF2B5EF4-FFF2-40B4-BE49-F238E27FC236}">
                <a16:creationId xmlns:a16="http://schemas.microsoft.com/office/drawing/2014/main" id="{20EF409F-AFB4-A702-0D68-85A9B362EFDD}"/>
              </a:ext>
            </a:extLst>
          </p:cNvPr>
          <p:cNvSpPr txBox="1"/>
          <p:nvPr/>
        </p:nvSpPr>
        <p:spPr>
          <a:xfrm>
            <a:off x="2710588" y="5257800"/>
            <a:ext cx="1421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建立倒排索引表（检索文章）</a:t>
            </a: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D6ABBD7A-3E16-2065-A98C-89B455D9342B}"/>
              </a:ext>
            </a:extLst>
          </p:cNvPr>
          <p:cNvSpPr txBox="1"/>
          <p:nvPr/>
        </p:nvSpPr>
        <p:spPr>
          <a:xfrm>
            <a:off x="4696555" y="5265234"/>
            <a:ext cx="1483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词性标注筛选有意义的词</a:t>
            </a: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9AF18853-8B31-A402-58EA-F684F99096E2}"/>
              </a:ext>
            </a:extLst>
          </p:cNvPr>
          <p:cNvSpPr txBox="1"/>
          <p:nvPr/>
        </p:nvSpPr>
        <p:spPr>
          <a:xfrm>
            <a:off x="6566292" y="5140940"/>
            <a:ext cx="195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LdaModel</a:t>
            </a:r>
            <a:r>
              <a:rPr lang="en-US" altLang="zh-CN" sz="1600" b="1" dirty="0"/>
              <a:t> + </a:t>
            </a:r>
            <a:r>
              <a:rPr lang="en-US" altLang="zh-CN" sz="1600" b="1" dirty="0" err="1"/>
              <a:t>CoherenceModel</a:t>
            </a:r>
            <a:r>
              <a:rPr lang="zh-CN" altLang="en-US" sz="1600" b="1" dirty="0"/>
              <a:t>对文章做主题建模</a:t>
            </a: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5B2663B-00B3-9F63-6E29-91DF739DADD9}"/>
              </a:ext>
            </a:extLst>
          </p:cNvPr>
          <p:cNvSpPr txBox="1"/>
          <p:nvPr/>
        </p:nvSpPr>
        <p:spPr>
          <a:xfrm>
            <a:off x="8921993" y="5257800"/>
            <a:ext cx="1822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供选择的主题和主题下摘要内容</a:t>
            </a: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7AB6ED88-038B-8165-3B03-E778780ED2B3}"/>
              </a:ext>
            </a:extLst>
          </p:cNvPr>
          <p:cNvSpPr txBox="1"/>
          <p:nvPr/>
        </p:nvSpPr>
        <p:spPr>
          <a:xfrm>
            <a:off x="10249372" y="3667843"/>
            <a:ext cx="1421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候选文章</a:t>
            </a:r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F6D4BBC7-5CCE-B420-115A-789378844DD7}"/>
              </a:ext>
            </a:extLst>
          </p:cNvPr>
          <p:cNvCxnSpPr>
            <a:cxnSpLocks/>
            <a:stCxn id="351" idx="3"/>
            <a:endCxn id="352" idx="1"/>
          </p:cNvCxnSpPr>
          <p:nvPr/>
        </p:nvCxnSpPr>
        <p:spPr>
          <a:xfrm>
            <a:off x="2296636" y="5545003"/>
            <a:ext cx="413952" cy="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1B62A48E-77FC-E692-736B-A82AB6DC34C2}"/>
              </a:ext>
            </a:extLst>
          </p:cNvPr>
          <p:cNvCxnSpPr>
            <a:cxnSpLocks/>
            <a:stCxn id="352" idx="3"/>
            <a:endCxn id="353" idx="1"/>
          </p:cNvCxnSpPr>
          <p:nvPr/>
        </p:nvCxnSpPr>
        <p:spPr>
          <a:xfrm>
            <a:off x="4131919" y="5550188"/>
            <a:ext cx="564636" cy="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箭头连接符 361">
            <a:extLst>
              <a:ext uri="{FF2B5EF4-FFF2-40B4-BE49-F238E27FC236}">
                <a16:creationId xmlns:a16="http://schemas.microsoft.com/office/drawing/2014/main" id="{E7FB29C0-F7FA-6A16-20C8-C3D4275E9A3C}"/>
              </a:ext>
            </a:extLst>
          </p:cNvPr>
          <p:cNvCxnSpPr>
            <a:cxnSpLocks/>
            <a:stCxn id="353" idx="3"/>
            <a:endCxn id="354" idx="1"/>
          </p:cNvCxnSpPr>
          <p:nvPr/>
        </p:nvCxnSpPr>
        <p:spPr>
          <a:xfrm flipV="1">
            <a:off x="6180318" y="5556439"/>
            <a:ext cx="385974" cy="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箭头连接符 364">
            <a:extLst>
              <a:ext uri="{FF2B5EF4-FFF2-40B4-BE49-F238E27FC236}">
                <a16:creationId xmlns:a16="http://schemas.microsoft.com/office/drawing/2014/main" id="{68CDDC79-B083-224E-4E5F-E4981614C732}"/>
              </a:ext>
            </a:extLst>
          </p:cNvPr>
          <p:cNvCxnSpPr>
            <a:cxnSpLocks/>
            <a:stCxn id="354" idx="3"/>
            <a:endCxn id="355" idx="1"/>
          </p:cNvCxnSpPr>
          <p:nvPr/>
        </p:nvCxnSpPr>
        <p:spPr>
          <a:xfrm flipV="1">
            <a:off x="8520017" y="5550188"/>
            <a:ext cx="401976" cy="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C88CEF0B-F9E2-28D9-E52E-D742F4464BAA}"/>
              </a:ext>
            </a:extLst>
          </p:cNvPr>
          <p:cNvCxnSpPr>
            <a:cxnSpLocks/>
          </p:cNvCxnSpPr>
          <p:nvPr/>
        </p:nvCxnSpPr>
        <p:spPr>
          <a:xfrm flipV="1">
            <a:off x="548105" y="3425237"/>
            <a:ext cx="8916913" cy="24052"/>
          </a:xfrm>
          <a:prstGeom prst="line">
            <a:avLst/>
          </a:prstGeom>
          <a:ln w="28575">
            <a:solidFill>
              <a:schemeClr val="accent1">
                <a:shade val="95000"/>
                <a:satMod val="105000"/>
                <a:alpha val="33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文本框 374">
            <a:extLst>
              <a:ext uri="{FF2B5EF4-FFF2-40B4-BE49-F238E27FC236}">
                <a16:creationId xmlns:a16="http://schemas.microsoft.com/office/drawing/2014/main" id="{269707E1-6DDD-6872-1B4F-447EAA93614E}"/>
              </a:ext>
            </a:extLst>
          </p:cNvPr>
          <p:cNvSpPr txBox="1"/>
          <p:nvPr/>
        </p:nvSpPr>
        <p:spPr>
          <a:xfrm>
            <a:off x="164998" y="2850234"/>
            <a:ext cx="157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在线搜索</a:t>
            </a: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698EDFDD-D0D6-990A-748C-364F90FACCB4}"/>
              </a:ext>
            </a:extLst>
          </p:cNvPr>
          <p:cNvSpPr txBox="1"/>
          <p:nvPr/>
        </p:nvSpPr>
        <p:spPr>
          <a:xfrm>
            <a:off x="82129" y="3518636"/>
            <a:ext cx="227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特征离线构建</a:t>
            </a:r>
          </a:p>
        </p:txBody>
      </p:sp>
      <p:sp>
        <p:nvSpPr>
          <p:cNvPr id="379" name="object 2">
            <a:extLst>
              <a:ext uri="{FF2B5EF4-FFF2-40B4-BE49-F238E27FC236}">
                <a16:creationId xmlns:a16="http://schemas.microsoft.com/office/drawing/2014/main" id="{983C56C4-678D-DC7B-B9A5-0E2AC51943D6}"/>
              </a:ext>
            </a:extLst>
          </p:cNvPr>
          <p:cNvSpPr txBox="1">
            <a:spLocks/>
          </p:cNvSpPr>
          <p:nvPr/>
        </p:nvSpPr>
        <p:spPr>
          <a:xfrm>
            <a:off x="1685670" y="323468"/>
            <a:ext cx="456789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ea typeface="+mj-ea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LDA Work flow</a:t>
            </a:r>
            <a:endParaRPr lang="zh-CN" altLang="en-US" sz="2800" b="1" kern="0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7" name="文本框 386">
            <a:extLst>
              <a:ext uri="{FF2B5EF4-FFF2-40B4-BE49-F238E27FC236}">
                <a16:creationId xmlns:a16="http://schemas.microsoft.com/office/drawing/2014/main" id="{11BC9BBE-C2F0-02CF-9877-A63AC2F8E31E}"/>
              </a:ext>
            </a:extLst>
          </p:cNvPr>
          <p:cNvSpPr txBox="1"/>
          <p:nvPr/>
        </p:nvSpPr>
        <p:spPr>
          <a:xfrm>
            <a:off x="3855474" y="2150261"/>
            <a:ext cx="140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Keybert</a:t>
            </a:r>
            <a:endParaRPr lang="zh-CN" altLang="en-US" sz="1600" b="1" dirty="0"/>
          </a:p>
        </p:txBody>
      </p:sp>
      <p:sp>
        <p:nvSpPr>
          <p:cNvPr id="389" name="文本框 388">
            <a:extLst>
              <a:ext uri="{FF2B5EF4-FFF2-40B4-BE49-F238E27FC236}">
                <a16:creationId xmlns:a16="http://schemas.microsoft.com/office/drawing/2014/main" id="{76F04D9D-0C8F-61D1-ABC4-0DAFD89C7697}"/>
              </a:ext>
            </a:extLst>
          </p:cNvPr>
          <p:cNvSpPr txBox="1"/>
          <p:nvPr/>
        </p:nvSpPr>
        <p:spPr>
          <a:xfrm>
            <a:off x="6566292" y="1682039"/>
            <a:ext cx="19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</a:rPr>
              <a:t>用户选择主题</a:t>
            </a:r>
            <a:endParaRPr lang="en-US" altLang="zh-CN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D8795A14-AFE8-575F-1524-01D2FF54B432}"/>
              </a:ext>
            </a:extLst>
          </p:cNvPr>
          <p:cNvSpPr txBox="1"/>
          <p:nvPr/>
        </p:nvSpPr>
        <p:spPr>
          <a:xfrm>
            <a:off x="2680631" y="4335537"/>
            <a:ext cx="1630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{'patient’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1,3,6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525BCF8-E36F-4C3A-F33F-815ABAC3D8C5}"/>
              </a:ext>
            </a:extLst>
          </p:cNvPr>
          <p:cNvSpPr txBox="1"/>
          <p:nvPr/>
        </p:nvSpPr>
        <p:spPr>
          <a:xfrm>
            <a:off x="4571621" y="4366316"/>
            <a:ext cx="2025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'NOUN'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'ADJ'</a:t>
            </a:r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'VERB’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'ADV'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187" name="图片 186">
            <a:extLst>
              <a:ext uri="{FF2B5EF4-FFF2-40B4-BE49-F238E27FC236}">
                <a16:creationId xmlns:a16="http://schemas.microsoft.com/office/drawing/2014/main" id="{4F1DAE85-BDDF-8FCE-CECC-FF6DE4403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55" y="4056977"/>
            <a:ext cx="1495722" cy="1103762"/>
          </a:xfrm>
          <a:prstGeom prst="rect">
            <a:avLst/>
          </a:prstGeom>
        </p:spPr>
      </p:pic>
      <p:pic>
        <p:nvPicPr>
          <p:cNvPr id="43" name="图形 42" descr="房子">
            <a:extLst>
              <a:ext uri="{FF2B5EF4-FFF2-40B4-BE49-F238E27FC236}">
                <a16:creationId xmlns:a16="http://schemas.microsoft.com/office/drawing/2014/main" id="{FC937157-196F-CA32-AEC9-9880E6A2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660" y="1143720"/>
            <a:ext cx="914400" cy="914400"/>
          </a:xfrm>
          <a:prstGeom prst="rect">
            <a:avLst/>
          </a:prstGeom>
        </p:spPr>
      </p:pic>
      <p:pic>
        <p:nvPicPr>
          <p:cNvPr id="45" name="图形 44" descr="试管">
            <a:extLst>
              <a:ext uri="{FF2B5EF4-FFF2-40B4-BE49-F238E27FC236}">
                <a16:creationId xmlns:a16="http://schemas.microsoft.com/office/drawing/2014/main" id="{E17BE8CB-4C72-7CA6-E9F0-9786E1CC9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7060" y="1143720"/>
            <a:ext cx="914400" cy="914400"/>
          </a:xfrm>
          <a:prstGeom prst="rect">
            <a:avLst/>
          </a:prstGeom>
        </p:spPr>
      </p:pic>
      <p:pic>
        <p:nvPicPr>
          <p:cNvPr id="49" name="图形 48" descr="教室">
            <a:extLst>
              <a:ext uri="{FF2B5EF4-FFF2-40B4-BE49-F238E27FC236}">
                <a16:creationId xmlns:a16="http://schemas.microsoft.com/office/drawing/2014/main" id="{70AF7069-7C28-8FDF-E71C-256071BD3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966" y="1157728"/>
            <a:ext cx="914400" cy="914400"/>
          </a:xfrm>
          <a:prstGeom prst="rect">
            <a:avLst/>
          </a:prstGeom>
        </p:spPr>
      </p:pic>
      <p:pic>
        <p:nvPicPr>
          <p:cNvPr id="51" name="图形 50" descr="人群">
            <a:extLst>
              <a:ext uri="{FF2B5EF4-FFF2-40B4-BE49-F238E27FC236}">
                <a16:creationId xmlns:a16="http://schemas.microsoft.com/office/drawing/2014/main" id="{6336C4D9-FC56-E0DC-94F8-411F0B4F2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9784" y="1062665"/>
            <a:ext cx="914400" cy="914400"/>
          </a:xfrm>
          <a:prstGeom prst="rect">
            <a:avLst/>
          </a:prstGeom>
        </p:spPr>
      </p:pic>
      <p:pic>
        <p:nvPicPr>
          <p:cNvPr id="53" name="图形 52" descr="头上的大脑">
            <a:extLst>
              <a:ext uri="{FF2B5EF4-FFF2-40B4-BE49-F238E27FC236}">
                <a16:creationId xmlns:a16="http://schemas.microsoft.com/office/drawing/2014/main" id="{B97C660E-F253-4DBC-FC86-0B03D7E8EE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98151" y="1084963"/>
            <a:ext cx="914400" cy="914400"/>
          </a:xfrm>
          <a:prstGeom prst="rect">
            <a:avLst/>
          </a:prstGeom>
        </p:spPr>
      </p:pic>
      <p:sp>
        <p:nvSpPr>
          <p:cNvPr id="57" name="箭头: 圆角右 56">
            <a:extLst>
              <a:ext uri="{FF2B5EF4-FFF2-40B4-BE49-F238E27FC236}">
                <a16:creationId xmlns:a16="http://schemas.microsoft.com/office/drawing/2014/main" id="{1DA25C95-1C21-B777-6512-18CF087BB9A2}"/>
              </a:ext>
            </a:extLst>
          </p:cNvPr>
          <p:cNvSpPr/>
          <p:nvPr/>
        </p:nvSpPr>
        <p:spPr>
          <a:xfrm rot="5400000">
            <a:off x="6399038" y="604881"/>
            <a:ext cx="2642744" cy="4480988"/>
          </a:xfrm>
          <a:prstGeom prst="bentArrow">
            <a:avLst>
              <a:gd name="adj1" fmla="val 6020"/>
              <a:gd name="adj2" fmla="val 4613"/>
              <a:gd name="adj3" fmla="val 7827"/>
              <a:gd name="adj4" fmla="val 25739"/>
            </a:avLst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1DE84B8-792A-29FF-D923-80088FECF7DD}"/>
              </a:ext>
            </a:extLst>
          </p:cNvPr>
          <p:cNvSpPr txBox="1"/>
          <p:nvPr/>
        </p:nvSpPr>
        <p:spPr>
          <a:xfrm>
            <a:off x="7941087" y="2713452"/>
            <a:ext cx="1726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3">
                    <a:lumMod val="50000"/>
                  </a:schemeClr>
                </a:solidFill>
              </a:rPr>
              <a:t>倒排索引查找</a:t>
            </a:r>
          </a:p>
        </p:txBody>
      </p:sp>
      <p:sp>
        <p:nvSpPr>
          <p:cNvPr id="220" name="箭头: 圆角右 219">
            <a:extLst>
              <a:ext uri="{FF2B5EF4-FFF2-40B4-BE49-F238E27FC236}">
                <a16:creationId xmlns:a16="http://schemas.microsoft.com/office/drawing/2014/main" id="{20AC53AE-B722-257A-4F5A-0D3CFED41295}"/>
              </a:ext>
            </a:extLst>
          </p:cNvPr>
          <p:cNvSpPr/>
          <p:nvPr/>
        </p:nvSpPr>
        <p:spPr>
          <a:xfrm rot="16200000" flipV="1">
            <a:off x="10331908" y="4287446"/>
            <a:ext cx="964187" cy="383972"/>
          </a:xfrm>
          <a:prstGeom prst="bentArrow">
            <a:avLst>
              <a:gd name="adj1" fmla="val 9226"/>
              <a:gd name="adj2" fmla="val 12578"/>
              <a:gd name="adj3" fmla="val 12788"/>
              <a:gd name="adj4" fmla="val 40623"/>
            </a:avLst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1" name="椭圆 220">
            <a:extLst>
              <a:ext uri="{FF2B5EF4-FFF2-40B4-BE49-F238E27FC236}">
                <a16:creationId xmlns:a16="http://schemas.microsoft.com/office/drawing/2014/main" id="{965A5B0E-8841-9A73-91A7-1C70880D76C7}"/>
              </a:ext>
            </a:extLst>
          </p:cNvPr>
          <p:cNvSpPr/>
          <p:nvPr/>
        </p:nvSpPr>
        <p:spPr>
          <a:xfrm>
            <a:off x="1200072" y="4406165"/>
            <a:ext cx="119135" cy="1152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2" name="椭圆 221">
            <a:extLst>
              <a:ext uri="{FF2B5EF4-FFF2-40B4-BE49-F238E27FC236}">
                <a16:creationId xmlns:a16="http://schemas.microsoft.com/office/drawing/2014/main" id="{A0D88B59-E511-9904-8F61-9CDB65794CF7}"/>
              </a:ext>
            </a:extLst>
          </p:cNvPr>
          <p:cNvSpPr/>
          <p:nvPr/>
        </p:nvSpPr>
        <p:spPr>
          <a:xfrm>
            <a:off x="2233621" y="4883719"/>
            <a:ext cx="119135" cy="115253"/>
          </a:xfrm>
          <a:prstGeom prst="ellipse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6B26946E-5916-8F86-CFE2-4CD14DDC5E0B}"/>
              </a:ext>
            </a:extLst>
          </p:cNvPr>
          <p:cNvSpPr/>
          <p:nvPr/>
        </p:nvSpPr>
        <p:spPr>
          <a:xfrm>
            <a:off x="1504872" y="4710965"/>
            <a:ext cx="119135" cy="115253"/>
          </a:xfrm>
          <a:prstGeom prst="ellipse">
            <a:avLst/>
          </a:prstGeom>
          <a:solidFill>
            <a:srgbClr val="5A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>
            <a:extLst>
              <a:ext uri="{FF2B5EF4-FFF2-40B4-BE49-F238E27FC236}">
                <a16:creationId xmlns:a16="http://schemas.microsoft.com/office/drawing/2014/main" id="{82308700-6B2F-2D28-2C12-6C9F36B75E78}"/>
              </a:ext>
            </a:extLst>
          </p:cNvPr>
          <p:cNvSpPr/>
          <p:nvPr/>
        </p:nvSpPr>
        <p:spPr>
          <a:xfrm>
            <a:off x="1007748" y="4616191"/>
            <a:ext cx="119135" cy="115253"/>
          </a:xfrm>
          <a:prstGeom prst="ellipse">
            <a:avLst/>
          </a:prstGeom>
          <a:solidFill>
            <a:srgbClr val="5A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>
            <a:extLst>
              <a:ext uri="{FF2B5EF4-FFF2-40B4-BE49-F238E27FC236}">
                <a16:creationId xmlns:a16="http://schemas.microsoft.com/office/drawing/2014/main" id="{B46F35A0-1EDD-AC4B-A169-15374C528147}"/>
              </a:ext>
            </a:extLst>
          </p:cNvPr>
          <p:cNvSpPr/>
          <p:nvPr/>
        </p:nvSpPr>
        <p:spPr>
          <a:xfrm>
            <a:off x="1403188" y="4414881"/>
            <a:ext cx="119135" cy="115253"/>
          </a:xfrm>
          <a:prstGeom prst="ellipse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>
            <a:extLst>
              <a:ext uri="{FF2B5EF4-FFF2-40B4-BE49-F238E27FC236}">
                <a16:creationId xmlns:a16="http://schemas.microsoft.com/office/drawing/2014/main" id="{08FF0AE2-29C5-697F-5F49-A55954E6E5F6}"/>
              </a:ext>
            </a:extLst>
          </p:cNvPr>
          <p:cNvSpPr/>
          <p:nvPr/>
        </p:nvSpPr>
        <p:spPr>
          <a:xfrm>
            <a:off x="1962072" y="5168165"/>
            <a:ext cx="119135" cy="115253"/>
          </a:xfrm>
          <a:prstGeom prst="ellipse">
            <a:avLst/>
          </a:prstGeom>
          <a:solidFill>
            <a:srgbClr val="FA8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>
            <a:extLst>
              <a:ext uri="{FF2B5EF4-FFF2-40B4-BE49-F238E27FC236}">
                <a16:creationId xmlns:a16="http://schemas.microsoft.com/office/drawing/2014/main" id="{5BACC786-BAB4-194A-A95A-C0F7A254F4B5}"/>
              </a:ext>
            </a:extLst>
          </p:cNvPr>
          <p:cNvSpPr/>
          <p:nvPr/>
        </p:nvSpPr>
        <p:spPr>
          <a:xfrm>
            <a:off x="1127397" y="5103112"/>
            <a:ext cx="119135" cy="115253"/>
          </a:xfrm>
          <a:prstGeom prst="ellipse">
            <a:avLst/>
          </a:prstGeom>
          <a:solidFill>
            <a:srgbClr val="A5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>
            <a:extLst>
              <a:ext uri="{FF2B5EF4-FFF2-40B4-BE49-F238E27FC236}">
                <a16:creationId xmlns:a16="http://schemas.microsoft.com/office/drawing/2014/main" id="{6EC56635-BFC3-C216-295B-2528A8376D8E}"/>
              </a:ext>
            </a:extLst>
          </p:cNvPr>
          <p:cNvSpPr/>
          <p:nvPr/>
        </p:nvSpPr>
        <p:spPr>
          <a:xfrm>
            <a:off x="2191195" y="4109841"/>
            <a:ext cx="119135" cy="1152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891CC222-2EF6-CC03-0E6A-65385540C8F3}"/>
              </a:ext>
            </a:extLst>
          </p:cNvPr>
          <p:cNvSpPr txBox="1"/>
          <p:nvPr/>
        </p:nvSpPr>
        <p:spPr>
          <a:xfrm>
            <a:off x="5815039" y="2748168"/>
            <a:ext cx="10846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63766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5670" y="323469"/>
            <a:ext cx="52485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Optimal topic number </a:t>
            </a:r>
            <a:endParaRPr sz="2800" b="1" kern="0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+mj-e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4C3D39-B458-7FC8-7FBF-1B734ECD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662112"/>
            <a:ext cx="5629275" cy="353377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ABB831F8-07CE-03A1-FB8B-D52BF554529A}"/>
              </a:ext>
            </a:extLst>
          </p:cNvPr>
          <p:cNvSpPr/>
          <p:nvPr/>
        </p:nvSpPr>
        <p:spPr>
          <a:xfrm>
            <a:off x="7391400" y="1828800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66EC3EE-5F7A-B477-0E0B-43D795318DA7}"/>
              </a:ext>
            </a:extLst>
          </p:cNvPr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lang="en-US" altLang="zh-CN" sz="3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1146E80-6A4D-4BC2-BF49-88316DA9CEEF}"/>
              </a:ext>
            </a:extLst>
          </p:cNvPr>
          <p:cNvSpPr txBox="1"/>
          <p:nvPr/>
        </p:nvSpPr>
        <p:spPr>
          <a:xfrm>
            <a:off x="1685670" y="323469"/>
            <a:ext cx="6620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Topics conten</a:t>
            </a:r>
            <a:r>
              <a:rPr lang="en-US" altLang="zh-CN" sz="2800" b="1" kern="0" spc="-5" dirty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t</a:t>
            </a:r>
            <a:endParaRPr lang="en-US" altLang="zh-CN" sz="2800" b="1" kern="0" spc="-5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79999C-3A71-4828-ADC8-3C7899BF3553}"/>
              </a:ext>
            </a:extLst>
          </p:cNvPr>
          <p:cNvSpPr txBox="1"/>
          <p:nvPr/>
        </p:nvSpPr>
        <p:spPr>
          <a:xfrm>
            <a:off x="3352800" y="6244451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11096-60A1-93AA-FB81-AE689D2B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0"/>
          <a:stretch/>
        </p:blipFill>
        <p:spPr>
          <a:xfrm>
            <a:off x="213358" y="1115235"/>
            <a:ext cx="5947761" cy="4935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F0348D-AB26-5CEB-F65D-9A8D32295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8"/>
          <a:stretch/>
        </p:blipFill>
        <p:spPr>
          <a:xfrm>
            <a:off x="5823353" y="990600"/>
            <a:ext cx="6140049" cy="3429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9320C7-F389-1FB6-F28B-0472D0E46EAB}"/>
              </a:ext>
            </a:extLst>
          </p:cNvPr>
          <p:cNvSpPr txBox="1"/>
          <p:nvPr/>
        </p:nvSpPr>
        <p:spPr>
          <a:xfrm>
            <a:off x="5943600" y="4419600"/>
            <a:ext cx="640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rgbClr val="0986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result</a:t>
            </a:r>
          </a:p>
          <a:p>
            <a:r>
              <a:rPr lang="en-US" altLang="zh-CN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Severity of Disease,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altLang="zh-CN" b="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Service,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>
                <a:solidFill>
                  <a:srgbClr val="006C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health,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and Behavior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b="0">
              <a:solidFill>
                <a:srgbClr val="006C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>
                <a:solidFill>
                  <a:srgbClr val="9467B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Experiments Methods,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>
                <a:solidFill>
                  <a:srgbClr val="8951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and prevention of Virus </a:t>
            </a:r>
          </a:p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>
                <a:solidFill>
                  <a:srgbClr val="E377C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en-US" altLang="zh-CN" b="0">
                <a:solidFill>
                  <a:srgbClr val="A315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7F7F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altLang="zh-CN" b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0" dirty="0">
                <a:solidFill>
                  <a:srgbClr val="BCBD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'Cell Level </a:t>
            </a:r>
            <a:r>
              <a:rPr lang="en-US" altLang="zh-CN" b="0" dirty="0" err="1">
                <a:solidFill>
                  <a:srgbClr val="BCBD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Reasearch</a:t>
            </a:r>
            <a:r>
              <a:rPr lang="en-US" altLang="zh-CN" b="0" dirty="0">
                <a:solidFill>
                  <a:srgbClr val="BCBD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30CE1D7-6354-816C-2B26-44CCE6B09FCE}"/>
              </a:ext>
            </a:extLst>
          </p:cNvPr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lang="en-US" altLang="zh-CN" sz="3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54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96FDE-B944-C9B5-20DA-4C81B0414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" r="3911"/>
          <a:stretch/>
        </p:blipFill>
        <p:spPr>
          <a:xfrm>
            <a:off x="1447800" y="1219200"/>
            <a:ext cx="6324600" cy="4638382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81C474C3-D625-08F7-B0F4-F5C3B693DA78}"/>
              </a:ext>
            </a:extLst>
          </p:cNvPr>
          <p:cNvSpPr txBox="1"/>
          <p:nvPr/>
        </p:nvSpPr>
        <p:spPr>
          <a:xfrm>
            <a:off x="1685670" y="323469"/>
            <a:ext cx="6620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LDA</a:t>
            </a:r>
            <a:r>
              <a:rPr lang="zh-CN" altLang="en-US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 </a:t>
            </a: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Result</a:t>
            </a:r>
            <a:endParaRPr lang="en-US" altLang="zh-CN" sz="2800" b="1" kern="0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+mj-ea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8A6AB31-9195-A1A7-25DD-75FAC995C8FC}"/>
              </a:ext>
            </a:extLst>
          </p:cNvPr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lang="en-US" altLang="zh-CN" sz="3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550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● risk-factor-mining-cord-19-articles-2021.ipynb - src - Visual Studio Code 2022-05-12 19-41-13_Trim">
            <a:hlinkClick r:id="" action="ppaction://media"/>
            <a:extLst>
              <a:ext uri="{FF2B5EF4-FFF2-40B4-BE49-F238E27FC236}">
                <a16:creationId xmlns:a16="http://schemas.microsoft.com/office/drawing/2014/main" id="{E931F762-F6A1-C4EB-0455-2CC1B4809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860170"/>
            <a:ext cx="10972800" cy="5292014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5BAEF206-3800-E0A3-8E11-C45B0C989607}"/>
              </a:ext>
            </a:extLst>
          </p:cNvPr>
          <p:cNvSpPr txBox="1"/>
          <p:nvPr/>
        </p:nvSpPr>
        <p:spPr>
          <a:xfrm>
            <a:off x="1685670" y="323469"/>
            <a:ext cx="6620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j-ea"/>
              </a:rPr>
              <a:t>Visulizations</a:t>
            </a:r>
            <a:endParaRPr lang="en-US" altLang="zh-CN" sz="2800" b="1" kern="0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+mj-ea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1EEE94A-92C5-1E3B-0751-FB92EDF013AA}"/>
              </a:ext>
            </a:extLst>
          </p:cNvPr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lang="en-US" altLang="zh-CN" sz="3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20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4143290"/>
            <a:ext cx="6553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Clustering:</a:t>
            </a:r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Ego-splitting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700" cy="1785620"/>
            <a:chOff x="2222324" y="3896995"/>
            <a:chExt cx="1536700" cy="1785620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69342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/>
                <a:ea typeface="+mj-ea"/>
              </a:rPr>
              <a:t>汇报</a:t>
            </a:r>
            <a:r>
              <a:rPr lang="zh-CN" altLang="en-US">
                <a:latin typeface="微软雅黑"/>
                <a:ea typeface="+mj-ea"/>
              </a:rPr>
              <a:t>人：王中琦</a:t>
            </a:r>
            <a:endParaRPr lang="zh-CN" altLang="en-US" dirty="0">
              <a:latin typeface="微软雅黑"/>
              <a:ea typeface="+mj-ea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051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9"/>
            <a:ext cx="45627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altLang="zh-CN" sz="2800" b="1" kern="0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Ego-splitting Clustering</a:t>
            </a:r>
            <a:endParaRPr lang="zh-CN" altLang="en-US" sz="2800" b="1" kern="0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36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E8139D-A885-1D7C-3C7D-DB11938D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33600"/>
            <a:ext cx="8960310" cy="2730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6C727E-F711-2A14-CAF0-FA128FEC508B}"/>
              </a:ext>
            </a:extLst>
          </p:cNvPr>
          <p:cNvSpPr txBox="1"/>
          <p:nvPr/>
        </p:nvSpPr>
        <p:spPr>
          <a:xfrm>
            <a:off x="5181600" y="637020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2020.nlpcovid19-acl.7.pdf (aclanthology.org)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59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EAE2CC-0A94-0C2A-1E8F-991089EDF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63" y="1102546"/>
            <a:ext cx="7229254" cy="46529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1EFD92-9387-5ECA-71A6-66879AB1433B}"/>
              </a:ext>
            </a:extLst>
          </p:cNvPr>
          <p:cNvSpPr txBox="1"/>
          <p:nvPr/>
        </p:nvSpPr>
        <p:spPr>
          <a:xfrm>
            <a:off x="335280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hlinkClick r:id="rId4"/>
              </a:rPr>
              <a:t>https://voice.baidu.com/act/newpneumonia/newpneumonia/?from=osari_pc_3#tab4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E27C23-2463-E736-CAE7-5A05DC36436C}"/>
              </a:ext>
            </a:extLst>
          </p:cNvPr>
          <p:cNvSpPr txBox="1"/>
          <p:nvPr/>
        </p:nvSpPr>
        <p:spPr>
          <a:xfrm>
            <a:off x="9796976" y="5370041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更新于</a:t>
            </a:r>
            <a:r>
              <a:rPr lang="en-US" altLang="zh-CN" dirty="0"/>
              <a:t>2022/5/12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66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36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BBF90A5B-01A1-A800-3E12-D6DE23A3A429}"/>
              </a:ext>
            </a:extLst>
          </p:cNvPr>
          <p:cNvGrpSpPr/>
          <p:nvPr/>
        </p:nvGrpSpPr>
        <p:grpSpPr>
          <a:xfrm>
            <a:off x="332227" y="4087789"/>
            <a:ext cx="1353443" cy="1184572"/>
            <a:chOff x="728747" y="3909214"/>
            <a:chExt cx="1731357" cy="1566374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62CE4C2-C080-6FE8-E943-0714B670E0CC}"/>
                </a:ext>
              </a:extLst>
            </p:cNvPr>
            <p:cNvGrpSpPr/>
            <p:nvPr/>
          </p:nvGrpSpPr>
          <p:grpSpPr>
            <a:xfrm>
              <a:off x="728747" y="3909214"/>
              <a:ext cx="1388923" cy="1566374"/>
              <a:chOff x="690625" y="3909214"/>
              <a:chExt cx="1388923" cy="156637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D637B63-B1ED-6476-F840-3F3CDE7FE356}"/>
                  </a:ext>
                </a:extLst>
              </p:cNvPr>
              <p:cNvGrpSpPr/>
              <p:nvPr/>
            </p:nvGrpSpPr>
            <p:grpSpPr>
              <a:xfrm>
                <a:off x="701132" y="3909214"/>
                <a:ext cx="1378416" cy="1566374"/>
                <a:chOff x="667179" y="3659646"/>
                <a:chExt cx="1378416" cy="1566374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2013D324-0F81-520A-7E1C-DAFE7ADEBE9A}"/>
                    </a:ext>
                  </a:extLst>
                </p:cNvPr>
                <p:cNvSpPr/>
                <p:nvPr/>
              </p:nvSpPr>
              <p:spPr>
                <a:xfrm>
                  <a:off x="1116713" y="3927112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19A979B8-A4C1-2285-7388-CB0CEB71D93F}"/>
                    </a:ext>
                  </a:extLst>
                </p:cNvPr>
                <p:cNvSpPr/>
                <p:nvPr/>
              </p:nvSpPr>
              <p:spPr>
                <a:xfrm>
                  <a:off x="1718647" y="4862992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AE205B56-DDD4-6A6D-EDA9-BEB2EF862743}"/>
                    </a:ext>
                  </a:extLst>
                </p:cNvPr>
                <p:cNvSpPr/>
                <p:nvPr/>
              </p:nvSpPr>
              <p:spPr>
                <a:xfrm>
                  <a:off x="1443157" y="4605497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1D9B2C66-2B2A-99A9-71F2-68ED4B9CD313}"/>
                    </a:ext>
                  </a:extLst>
                </p:cNvPr>
                <p:cNvSpPr/>
                <p:nvPr/>
              </p:nvSpPr>
              <p:spPr>
                <a:xfrm>
                  <a:off x="1893195" y="4367948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CF1B4389-9D41-7CEC-15BA-BA52A2985DFE}"/>
                    </a:ext>
                  </a:extLst>
                </p:cNvPr>
                <p:cNvSpPr/>
                <p:nvPr/>
              </p:nvSpPr>
              <p:spPr>
                <a:xfrm>
                  <a:off x="1718647" y="3927112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712DD745-020C-48B9-9A21-FBDBA2EE27DA}"/>
                    </a:ext>
                  </a:extLst>
                </p:cNvPr>
                <p:cNvSpPr/>
                <p:nvPr/>
              </p:nvSpPr>
              <p:spPr>
                <a:xfrm>
                  <a:off x="1441195" y="3659646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4578C6B9-971E-C6C8-2EF2-4217C0972FCC}"/>
                    </a:ext>
                  </a:extLst>
                </p:cNvPr>
                <p:cNvSpPr/>
                <p:nvPr/>
              </p:nvSpPr>
              <p:spPr>
                <a:xfrm>
                  <a:off x="1443438" y="4203969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5D952B1F-EACF-5DC9-7A69-342FD4BCC33C}"/>
                    </a:ext>
                  </a:extLst>
                </p:cNvPr>
                <p:cNvSpPr/>
                <p:nvPr/>
              </p:nvSpPr>
              <p:spPr>
                <a:xfrm>
                  <a:off x="1441195" y="5073620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4A5F5B04-8092-AD09-F47C-EFB585123242}"/>
                    </a:ext>
                  </a:extLst>
                </p:cNvPr>
                <p:cNvSpPr/>
                <p:nvPr/>
              </p:nvSpPr>
              <p:spPr>
                <a:xfrm>
                  <a:off x="667179" y="3927112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DA8C9AC-24CB-5B18-3CEB-BFDC43E23A79}"/>
                  </a:ext>
                </a:extLst>
              </p:cNvPr>
              <p:cNvSpPr/>
              <p:nvPr/>
            </p:nvSpPr>
            <p:spPr>
              <a:xfrm>
                <a:off x="690625" y="5112560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7A50EB2-66B4-31ED-3A2A-8600CABEE94D}"/>
                  </a:ext>
                </a:extLst>
              </p:cNvPr>
              <p:cNvSpPr/>
              <p:nvPr/>
            </p:nvSpPr>
            <p:spPr>
              <a:xfrm>
                <a:off x="1145412" y="5112560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D957C374-50A0-9DE5-58E1-D8D09B04030E}"/>
                </a:ext>
              </a:extLst>
            </p:cNvPr>
            <p:cNvSpPr/>
            <p:nvPr/>
          </p:nvSpPr>
          <p:spPr>
            <a:xfrm>
              <a:off x="2307704" y="4617516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FB4651D4-3D3A-E2C3-697F-A6CBDF4B3129}"/>
              </a:ext>
            </a:extLst>
          </p:cNvPr>
          <p:cNvGrpSpPr/>
          <p:nvPr/>
        </p:nvGrpSpPr>
        <p:grpSpPr>
          <a:xfrm>
            <a:off x="2104274" y="4071284"/>
            <a:ext cx="1490170" cy="1174451"/>
            <a:chOff x="2871738" y="3909214"/>
            <a:chExt cx="1728167" cy="1566374"/>
          </a:xfrm>
        </p:grpSpPr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8CA534BD-2885-F0E3-45D9-E3154CE44EFD}"/>
                </a:ext>
              </a:extLst>
            </p:cNvPr>
            <p:cNvGrpSpPr/>
            <p:nvPr/>
          </p:nvGrpSpPr>
          <p:grpSpPr>
            <a:xfrm>
              <a:off x="2871738" y="3909214"/>
              <a:ext cx="1388923" cy="1566374"/>
              <a:chOff x="2792314" y="3909214"/>
              <a:chExt cx="1388923" cy="156637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FA291E0F-650F-3343-0B4E-2B7EA1BB66DE}"/>
                  </a:ext>
                </a:extLst>
              </p:cNvPr>
              <p:cNvGrpSpPr/>
              <p:nvPr/>
            </p:nvGrpSpPr>
            <p:grpSpPr>
              <a:xfrm>
                <a:off x="2792314" y="3909214"/>
                <a:ext cx="1388923" cy="1566374"/>
                <a:chOff x="690625" y="3909214"/>
                <a:chExt cx="1388923" cy="1566374"/>
              </a:xfrm>
            </p:grpSpPr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D3A78C17-8123-1B04-D679-0BC4EDF41704}"/>
                    </a:ext>
                  </a:extLst>
                </p:cNvPr>
                <p:cNvGrpSpPr/>
                <p:nvPr/>
              </p:nvGrpSpPr>
              <p:grpSpPr>
                <a:xfrm>
                  <a:off x="701132" y="3909214"/>
                  <a:ext cx="1378416" cy="1566374"/>
                  <a:chOff x="667179" y="3659646"/>
                  <a:chExt cx="1378416" cy="1566374"/>
                </a:xfrm>
              </p:grpSpPr>
              <p:sp>
                <p:nvSpPr>
                  <p:cNvPr id="63" name="椭圆 62">
                    <a:extLst>
                      <a:ext uri="{FF2B5EF4-FFF2-40B4-BE49-F238E27FC236}">
                        <a16:creationId xmlns:a16="http://schemas.microsoft.com/office/drawing/2014/main" id="{7EB8B363-FB31-8E02-D2A7-09AACB519DB3}"/>
                      </a:ext>
                    </a:extLst>
                  </p:cNvPr>
                  <p:cNvSpPr/>
                  <p:nvPr/>
                </p:nvSpPr>
                <p:spPr>
                  <a:xfrm>
                    <a:off x="1116713" y="3927112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椭圆 63">
                    <a:extLst>
                      <a:ext uri="{FF2B5EF4-FFF2-40B4-BE49-F238E27FC236}">
                        <a16:creationId xmlns:a16="http://schemas.microsoft.com/office/drawing/2014/main" id="{F7DE8592-6D3C-DCFB-95EE-850A8FA0A84B}"/>
                      </a:ext>
                    </a:extLst>
                  </p:cNvPr>
                  <p:cNvSpPr/>
                  <p:nvPr/>
                </p:nvSpPr>
                <p:spPr>
                  <a:xfrm>
                    <a:off x="1718647" y="4862992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椭圆 64">
                    <a:extLst>
                      <a:ext uri="{FF2B5EF4-FFF2-40B4-BE49-F238E27FC236}">
                        <a16:creationId xmlns:a16="http://schemas.microsoft.com/office/drawing/2014/main" id="{D678C24C-8EC1-58CE-25D8-41F3AC586D0B}"/>
                      </a:ext>
                    </a:extLst>
                  </p:cNvPr>
                  <p:cNvSpPr/>
                  <p:nvPr/>
                </p:nvSpPr>
                <p:spPr>
                  <a:xfrm>
                    <a:off x="1443157" y="4605497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" name="椭圆 65">
                    <a:extLst>
                      <a:ext uri="{FF2B5EF4-FFF2-40B4-BE49-F238E27FC236}">
                        <a16:creationId xmlns:a16="http://schemas.microsoft.com/office/drawing/2014/main" id="{49B5FD29-D21D-CC8B-7330-57A55812582F}"/>
                      </a:ext>
                    </a:extLst>
                  </p:cNvPr>
                  <p:cNvSpPr/>
                  <p:nvPr/>
                </p:nvSpPr>
                <p:spPr>
                  <a:xfrm>
                    <a:off x="1893195" y="4367948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>
                    <a:extLst>
                      <a:ext uri="{FF2B5EF4-FFF2-40B4-BE49-F238E27FC236}">
                        <a16:creationId xmlns:a16="http://schemas.microsoft.com/office/drawing/2014/main" id="{B6DC8E1D-5EC1-7121-CAAF-E7D2BE818C80}"/>
                      </a:ext>
                    </a:extLst>
                  </p:cNvPr>
                  <p:cNvSpPr/>
                  <p:nvPr/>
                </p:nvSpPr>
                <p:spPr>
                  <a:xfrm>
                    <a:off x="1718647" y="3927112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>
                    <a:extLst>
                      <a:ext uri="{FF2B5EF4-FFF2-40B4-BE49-F238E27FC236}">
                        <a16:creationId xmlns:a16="http://schemas.microsoft.com/office/drawing/2014/main" id="{B972155F-8BBF-43FE-CDDE-94F2D1EB676E}"/>
                      </a:ext>
                    </a:extLst>
                  </p:cNvPr>
                  <p:cNvSpPr/>
                  <p:nvPr/>
                </p:nvSpPr>
                <p:spPr>
                  <a:xfrm>
                    <a:off x="1441195" y="3659646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椭圆 68">
                    <a:extLst>
                      <a:ext uri="{FF2B5EF4-FFF2-40B4-BE49-F238E27FC236}">
                        <a16:creationId xmlns:a16="http://schemas.microsoft.com/office/drawing/2014/main" id="{57C30150-BB8B-0D64-FA7B-A731488DB51A}"/>
                      </a:ext>
                    </a:extLst>
                  </p:cNvPr>
                  <p:cNvSpPr/>
                  <p:nvPr/>
                </p:nvSpPr>
                <p:spPr>
                  <a:xfrm>
                    <a:off x="1443438" y="4203969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DA995D22-CCA3-95B4-0508-EC8534AF0993}"/>
                      </a:ext>
                    </a:extLst>
                  </p:cNvPr>
                  <p:cNvSpPr/>
                  <p:nvPr/>
                </p:nvSpPr>
                <p:spPr>
                  <a:xfrm>
                    <a:off x="1441195" y="5073620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椭圆 70">
                    <a:extLst>
                      <a:ext uri="{FF2B5EF4-FFF2-40B4-BE49-F238E27FC236}">
                        <a16:creationId xmlns:a16="http://schemas.microsoft.com/office/drawing/2014/main" id="{9061F783-E814-8C9F-5D42-AE02ED08E2F7}"/>
                      </a:ext>
                    </a:extLst>
                  </p:cNvPr>
                  <p:cNvSpPr/>
                  <p:nvPr/>
                </p:nvSpPr>
                <p:spPr>
                  <a:xfrm>
                    <a:off x="667179" y="3927112"/>
                    <a:ext cx="152400" cy="152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72F8772C-B768-A955-9B8F-AA20D00440BD}"/>
                    </a:ext>
                  </a:extLst>
                </p:cNvPr>
                <p:cNvSpPr/>
                <p:nvPr/>
              </p:nvSpPr>
              <p:spPr>
                <a:xfrm>
                  <a:off x="690625" y="5112560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26CD24DD-1558-AACB-D67E-0BE175BEF1F9}"/>
                    </a:ext>
                  </a:extLst>
                </p:cNvPr>
                <p:cNvSpPr/>
                <p:nvPr/>
              </p:nvSpPr>
              <p:spPr>
                <a:xfrm>
                  <a:off x="1145412" y="5112560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CF342A20-26BD-910F-6E0B-4644BA7B2CA4}"/>
                  </a:ext>
                </a:extLst>
              </p:cNvPr>
              <p:cNvCxnSpPr>
                <a:stCxn id="68" idx="3"/>
                <a:endCxn id="63" idx="7"/>
              </p:cNvCxnSpPr>
              <p:nvPr/>
            </p:nvCxnSpPr>
            <p:spPr>
              <a:xfrm flipH="1">
                <a:off x="3382437" y="4039296"/>
                <a:ext cx="216718" cy="159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C0636A48-0547-9216-1A36-1D9678A90B63}"/>
                  </a:ext>
                </a:extLst>
              </p:cNvPr>
              <p:cNvCxnSpPr>
                <a:stCxn id="68" idx="4"/>
                <a:endCxn id="69" idx="0"/>
              </p:cNvCxnSpPr>
              <p:nvPr/>
            </p:nvCxnSpPr>
            <p:spPr>
              <a:xfrm>
                <a:off x="3653037" y="4061614"/>
                <a:ext cx="2243" cy="391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BCA4E81-239C-872B-C2DC-A6B3BC33C710}"/>
                  </a:ext>
                </a:extLst>
              </p:cNvPr>
              <p:cNvCxnSpPr>
                <a:stCxn id="65" idx="4"/>
                <a:endCxn id="70" idx="0"/>
              </p:cNvCxnSpPr>
              <p:nvPr/>
            </p:nvCxnSpPr>
            <p:spPr>
              <a:xfrm flipH="1">
                <a:off x="3653037" y="5007465"/>
                <a:ext cx="1962" cy="315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A85E08A-CB45-3417-1E66-E49BA66B4E49}"/>
                  </a:ext>
                </a:extLst>
              </p:cNvPr>
              <p:cNvCxnSpPr>
                <a:stCxn id="64" idx="0"/>
                <a:endCxn id="67" idx="4"/>
              </p:cNvCxnSpPr>
              <p:nvPr/>
            </p:nvCxnSpPr>
            <p:spPr>
              <a:xfrm flipV="1">
                <a:off x="3930489" y="4329080"/>
                <a:ext cx="0" cy="7834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7947784-6314-4992-F778-2CC4EF535B6E}"/>
                  </a:ext>
                </a:extLst>
              </p:cNvPr>
              <p:cNvCxnSpPr>
                <a:stCxn id="66" idx="0"/>
                <a:endCxn id="67" idx="5"/>
              </p:cNvCxnSpPr>
              <p:nvPr/>
            </p:nvCxnSpPr>
            <p:spPr>
              <a:xfrm flipH="1" flipV="1">
                <a:off x="3984371" y="4306762"/>
                <a:ext cx="120666" cy="3107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8BAC6DBA-B22D-8106-FD17-00DB0BF66EA8}"/>
                  </a:ext>
                </a:extLst>
              </p:cNvPr>
              <p:cNvCxnSpPr>
                <a:stCxn id="66" idx="4"/>
                <a:endCxn id="64" idx="7"/>
              </p:cNvCxnSpPr>
              <p:nvPr/>
            </p:nvCxnSpPr>
            <p:spPr>
              <a:xfrm flipH="1">
                <a:off x="3984371" y="4769916"/>
                <a:ext cx="120666" cy="3649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7EDA1DC8-6AE4-7D55-9DA3-51010F48451D}"/>
                  </a:ext>
                </a:extLst>
              </p:cNvPr>
              <p:cNvCxnSpPr>
                <a:stCxn id="63" idx="5"/>
                <a:endCxn id="69" idx="1"/>
              </p:cNvCxnSpPr>
              <p:nvPr/>
            </p:nvCxnSpPr>
            <p:spPr>
              <a:xfrm>
                <a:off x="3382437" y="4306762"/>
                <a:ext cx="218961" cy="1690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39C43928-5B1A-ED5B-1410-3463853B870E}"/>
                  </a:ext>
                </a:extLst>
              </p:cNvPr>
              <p:cNvCxnSpPr>
                <a:cxnSpLocks/>
                <a:stCxn id="67" idx="1"/>
                <a:endCxn id="68" idx="5"/>
              </p:cNvCxnSpPr>
              <p:nvPr/>
            </p:nvCxnSpPr>
            <p:spPr>
              <a:xfrm flipH="1" flipV="1">
                <a:off x="3706919" y="4039296"/>
                <a:ext cx="169688" cy="159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F7976B4B-DFF7-E6FB-061F-D187E78A4DF2}"/>
                  </a:ext>
                </a:extLst>
              </p:cNvPr>
              <p:cNvCxnSpPr>
                <a:cxnSpLocks/>
                <a:stCxn id="67" idx="3"/>
                <a:endCxn id="69" idx="7"/>
              </p:cNvCxnSpPr>
              <p:nvPr/>
            </p:nvCxnSpPr>
            <p:spPr>
              <a:xfrm flipH="1">
                <a:off x="3709162" y="4306762"/>
                <a:ext cx="167445" cy="1690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47061E0F-3394-FC50-A2B5-78A8C47A0CF9}"/>
                  </a:ext>
                </a:extLst>
              </p:cNvPr>
              <p:cNvCxnSpPr>
                <a:stCxn id="64" idx="1"/>
                <a:endCxn id="65" idx="5"/>
              </p:cNvCxnSpPr>
              <p:nvPr/>
            </p:nvCxnSpPr>
            <p:spPr>
              <a:xfrm flipH="1" flipV="1">
                <a:off x="3708881" y="4985147"/>
                <a:ext cx="167726" cy="149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55A8250D-4E35-68B3-E156-BFF6267575E6}"/>
                  </a:ext>
                </a:extLst>
              </p:cNvPr>
              <p:cNvCxnSpPr>
                <a:cxnSpLocks/>
                <a:stCxn id="64" idx="3"/>
                <a:endCxn id="70" idx="7"/>
              </p:cNvCxnSpPr>
              <p:nvPr/>
            </p:nvCxnSpPr>
            <p:spPr>
              <a:xfrm flipH="1">
                <a:off x="3706919" y="5242642"/>
                <a:ext cx="169688" cy="1028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17100932-0E55-41D7-2293-D3795587A38C}"/>
                  </a:ext>
                </a:extLst>
              </p:cNvPr>
              <p:cNvCxnSpPr>
                <a:stCxn id="63" idx="2"/>
                <a:endCxn id="71" idx="6"/>
              </p:cNvCxnSpPr>
              <p:nvPr/>
            </p:nvCxnSpPr>
            <p:spPr>
              <a:xfrm flipH="1">
                <a:off x="2955221" y="4252880"/>
                <a:ext cx="2971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1D793E94-8D03-DE30-C7BF-5ECEC7ED7D57}"/>
                  </a:ext>
                </a:extLst>
              </p:cNvPr>
              <p:cNvCxnSpPr>
                <a:stCxn id="61" idx="6"/>
                <a:endCxn id="62" idx="6"/>
              </p:cNvCxnSpPr>
              <p:nvPr/>
            </p:nvCxnSpPr>
            <p:spPr>
              <a:xfrm>
                <a:off x="2944714" y="5188760"/>
                <a:ext cx="30238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8AEA8774-2757-1CD9-68B7-5481A97439E1}"/>
                  </a:ext>
                </a:extLst>
              </p:cNvPr>
              <p:cNvCxnSpPr>
                <a:cxnSpLocks/>
                <a:stCxn id="71" idx="7"/>
                <a:endCxn id="68" idx="2"/>
              </p:cNvCxnSpPr>
              <p:nvPr/>
            </p:nvCxnSpPr>
            <p:spPr>
              <a:xfrm flipV="1">
                <a:off x="2932902" y="3985414"/>
                <a:ext cx="643935" cy="2135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15735213-96D3-3D95-F3B3-52893F6276C7}"/>
                  </a:ext>
                </a:extLst>
              </p:cNvPr>
              <p:cNvCxnSpPr>
                <a:stCxn id="71" idx="5"/>
                <a:endCxn id="69" idx="2"/>
              </p:cNvCxnSpPr>
              <p:nvPr/>
            </p:nvCxnSpPr>
            <p:spPr>
              <a:xfrm>
                <a:off x="2932903" y="4306762"/>
                <a:ext cx="646177" cy="222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F28D6CC4-BD3F-8D76-F23D-794E105BAD38}"/>
                  </a:ext>
                </a:extLst>
              </p:cNvPr>
              <p:cNvCxnSpPr>
                <a:stCxn id="63" idx="3"/>
                <a:endCxn id="61" idx="0"/>
              </p:cNvCxnSpPr>
              <p:nvPr/>
            </p:nvCxnSpPr>
            <p:spPr>
              <a:xfrm flipH="1">
                <a:off x="2868514" y="4306762"/>
                <a:ext cx="406159" cy="8057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B9ED8319-68A2-166E-674F-ECFBE4AB57B5}"/>
                  </a:ext>
                </a:extLst>
              </p:cNvPr>
              <p:cNvCxnSpPr>
                <a:stCxn id="61" idx="7"/>
                <a:endCxn id="69" idx="3"/>
              </p:cNvCxnSpPr>
              <p:nvPr/>
            </p:nvCxnSpPr>
            <p:spPr>
              <a:xfrm flipV="1">
                <a:off x="2922396" y="4583619"/>
                <a:ext cx="679002" cy="5512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7F1CABD2-37AA-879A-A306-2F66AA454CF8}"/>
                  </a:ext>
                </a:extLst>
              </p:cNvPr>
              <p:cNvCxnSpPr>
                <a:stCxn id="71" idx="4"/>
                <a:endCxn id="62" idx="1"/>
              </p:cNvCxnSpPr>
              <p:nvPr/>
            </p:nvCxnSpPr>
            <p:spPr>
              <a:xfrm>
                <a:off x="2879021" y="4329080"/>
                <a:ext cx="390398" cy="8057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5F8E0F13-7A0F-B948-9C55-169979AF1FB4}"/>
                  </a:ext>
                </a:extLst>
              </p:cNvPr>
              <p:cNvCxnSpPr>
                <a:stCxn id="71" idx="5"/>
                <a:endCxn id="70" idx="2"/>
              </p:cNvCxnSpPr>
              <p:nvPr/>
            </p:nvCxnSpPr>
            <p:spPr>
              <a:xfrm>
                <a:off x="2932903" y="4306762"/>
                <a:ext cx="666252" cy="1038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88DA4726-8657-DC04-8AF0-C0CC23313578}"/>
                  </a:ext>
                </a:extLst>
              </p:cNvPr>
              <p:cNvCxnSpPr>
                <a:stCxn id="62" idx="5"/>
                <a:endCxn id="70" idx="0"/>
              </p:cNvCxnSpPr>
              <p:nvPr/>
            </p:nvCxnSpPr>
            <p:spPr>
              <a:xfrm>
                <a:off x="3377183" y="5242642"/>
                <a:ext cx="221972" cy="1028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691CDB55-C7F9-538D-6153-37821333987A}"/>
                  </a:ext>
                </a:extLst>
              </p:cNvPr>
              <p:cNvCxnSpPr>
                <a:stCxn id="61" idx="7"/>
                <a:endCxn id="65" idx="2"/>
              </p:cNvCxnSpPr>
              <p:nvPr/>
            </p:nvCxnSpPr>
            <p:spPr>
              <a:xfrm flipV="1">
                <a:off x="2922396" y="4931265"/>
                <a:ext cx="656403" cy="2036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5BE95583-8BFF-65AD-1ADB-303EE8461F4D}"/>
                  </a:ext>
                </a:extLst>
              </p:cNvPr>
              <p:cNvCxnSpPr>
                <a:stCxn id="61" idx="5"/>
                <a:endCxn id="70" idx="2"/>
              </p:cNvCxnSpPr>
              <p:nvPr/>
            </p:nvCxnSpPr>
            <p:spPr>
              <a:xfrm>
                <a:off x="2922396" y="5242642"/>
                <a:ext cx="654441" cy="1567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18CDF886-B1A4-2BEE-0590-0003C4EAF843}"/>
                  </a:ext>
                </a:extLst>
              </p:cNvPr>
              <p:cNvCxnSpPr>
                <a:stCxn id="61" idx="0"/>
                <a:endCxn id="68" idx="3"/>
              </p:cNvCxnSpPr>
              <p:nvPr/>
            </p:nvCxnSpPr>
            <p:spPr>
              <a:xfrm flipV="1">
                <a:off x="2868514" y="4039296"/>
                <a:ext cx="730641" cy="10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97BF64A3-6B48-1737-C138-0EF557706A5B}"/>
                  </a:ext>
                </a:extLst>
              </p:cNvPr>
              <p:cNvCxnSpPr>
                <a:stCxn id="71" idx="5"/>
                <a:endCxn id="65" idx="1"/>
              </p:cNvCxnSpPr>
              <p:nvPr/>
            </p:nvCxnSpPr>
            <p:spPr>
              <a:xfrm>
                <a:off x="2932903" y="4306762"/>
                <a:ext cx="668214" cy="5706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>
                <a:extLst>
                  <a:ext uri="{FF2B5EF4-FFF2-40B4-BE49-F238E27FC236}">
                    <a16:creationId xmlns:a16="http://schemas.microsoft.com/office/drawing/2014/main" id="{9AF812B4-3B05-C896-43D7-70AC246ED6DE}"/>
                  </a:ext>
                </a:extLst>
              </p:cNvPr>
              <p:cNvCxnSpPr>
                <a:stCxn id="65" idx="3"/>
                <a:endCxn id="62" idx="7"/>
              </p:cNvCxnSpPr>
              <p:nvPr/>
            </p:nvCxnSpPr>
            <p:spPr>
              <a:xfrm flipH="1">
                <a:off x="3377183" y="4985147"/>
                <a:ext cx="223934" cy="1497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椭圆 273">
              <a:extLst>
                <a:ext uri="{FF2B5EF4-FFF2-40B4-BE49-F238E27FC236}">
                  <a16:creationId xmlns:a16="http://schemas.microsoft.com/office/drawing/2014/main" id="{5FD6D87E-8E2C-CED2-49D1-8218F73CA999}"/>
                </a:ext>
              </a:extLst>
            </p:cNvPr>
            <p:cNvSpPr/>
            <p:nvPr/>
          </p:nvSpPr>
          <p:spPr>
            <a:xfrm>
              <a:off x="4447505" y="4617516"/>
              <a:ext cx="152400" cy="152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9C500C6A-02B7-E938-E362-7D3C2774F85B}"/>
              </a:ext>
            </a:extLst>
          </p:cNvPr>
          <p:cNvCxnSpPr>
            <a:stCxn id="66" idx="6"/>
            <a:endCxn id="274" idx="2"/>
          </p:cNvCxnSpPr>
          <p:nvPr/>
        </p:nvCxnSpPr>
        <p:spPr>
          <a:xfrm>
            <a:off x="3301919" y="4659496"/>
            <a:ext cx="161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6BCE39CB-B7DE-5378-3138-CC32D79A369D}"/>
              </a:ext>
            </a:extLst>
          </p:cNvPr>
          <p:cNvGrpSpPr/>
          <p:nvPr/>
        </p:nvGrpSpPr>
        <p:grpSpPr>
          <a:xfrm>
            <a:off x="3871365" y="4052767"/>
            <a:ext cx="1698298" cy="1214325"/>
            <a:chOff x="4922770" y="3936795"/>
            <a:chExt cx="1957636" cy="1566374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4BF72E81-3338-BD8D-CA35-25D3EC89A0B0}"/>
                </a:ext>
              </a:extLst>
            </p:cNvPr>
            <p:cNvGrpSpPr/>
            <p:nvPr/>
          </p:nvGrpSpPr>
          <p:grpSpPr>
            <a:xfrm>
              <a:off x="4930212" y="3936795"/>
              <a:ext cx="1246451" cy="1146870"/>
              <a:chOff x="4623585" y="3936795"/>
              <a:chExt cx="1246451" cy="1146870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1958FEAC-46CE-1F9F-259E-6DCE071B6AB7}"/>
                  </a:ext>
                </a:extLst>
              </p:cNvPr>
              <p:cNvSpPr/>
              <p:nvPr/>
            </p:nvSpPr>
            <p:spPr>
              <a:xfrm>
                <a:off x="5149319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AE6BE0C9-EB75-59C6-832B-7E9AF600B7C1}"/>
                  </a:ext>
                </a:extLst>
              </p:cNvPr>
              <p:cNvSpPr/>
              <p:nvPr/>
            </p:nvSpPr>
            <p:spPr>
              <a:xfrm>
                <a:off x="5473801" y="3936795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9729A866-856B-06E0-A5F4-31BC0E243638}"/>
                  </a:ext>
                </a:extLst>
              </p:cNvPr>
              <p:cNvSpPr/>
              <p:nvPr/>
            </p:nvSpPr>
            <p:spPr>
              <a:xfrm>
                <a:off x="5476044" y="4481118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85D778FD-B585-7BB8-EA34-C5C89E032703}"/>
                  </a:ext>
                </a:extLst>
              </p:cNvPr>
              <p:cNvSpPr/>
              <p:nvPr/>
            </p:nvSpPr>
            <p:spPr>
              <a:xfrm>
                <a:off x="4699785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8AB7E50E-33C7-370E-44DC-00B1F59B59B7}"/>
                  </a:ext>
                </a:extLst>
              </p:cNvPr>
              <p:cNvCxnSpPr>
                <a:stCxn id="130" idx="3"/>
                <a:endCxn id="125" idx="7"/>
              </p:cNvCxnSpPr>
              <p:nvPr/>
            </p:nvCxnSpPr>
            <p:spPr>
              <a:xfrm flipH="1">
                <a:off x="5279401" y="4066877"/>
                <a:ext cx="216718" cy="159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AC85919A-DC99-695F-519F-848C33C55F2F}"/>
                  </a:ext>
                </a:extLst>
              </p:cNvPr>
              <p:cNvCxnSpPr>
                <a:stCxn id="130" idx="4"/>
                <a:endCxn id="131" idx="0"/>
              </p:cNvCxnSpPr>
              <p:nvPr/>
            </p:nvCxnSpPr>
            <p:spPr>
              <a:xfrm>
                <a:off x="5550001" y="4089195"/>
                <a:ext cx="2243" cy="391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A25AD412-4903-46EC-962B-382C9CE739B0}"/>
                  </a:ext>
                </a:extLst>
              </p:cNvPr>
              <p:cNvCxnSpPr>
                <a:cxnSpLocks/>
                <a:stCxn id="125" idx="5"/>
                <a:endCxn id="131" idx="2"/>
              </p:cNvCxnSpPr>
              <p:nvPr/>
            </p:nvCxnSpPr>
            <p:spPr>
              <a:xfrm>
                <a:off x="5279401" y="4334343"/>
                <a:ext cx="196643" cy="222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0818B6BB-D5EC-97A1-19F8-072908D007F8}"/>
                  </a:ext>
                </a:extLst>
              </p:cNvPr>
              <p:cNvCxnSpPr>
                <a:cxnSpLocks/>
                <a:stCxn id="166" idx="1"/>
                <a:endCxn id="130" idx="5"/>
              </p:cNvCxnSpPr>
              <p:nvPr/>
            </p:nvCxnSpPr>
            <p:spPr>
              <a:xfrm flipH="1" flipV="1">
                <a:off x="5603883" y="4066877"/>
                <a:ext cx="136071" cy="1597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F3797664-EC8B-4D23-B68A-4BDC170B4B9E}"/>
                  </a:ext>
                </a:extLst>
              </p:cNvPr>
              <p:cNvCxnSpPr>
                <a:cxnSpLocks/>
                <a:stCxn id="166" idx="3"/>
                <a:endCxn id="131" idx="7"/>
              </p:cNvCxnSpPr>
              <p:nvPr/>
            </p:nvCxnSpPr>
            <p:spPr>
              <a:xfrm flipH="1">
                <a:off x="5606126" y="4334343"/>
                <a:ext cx="133828" cy="1690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4675CE69-5945-5CC2-E6B5-22F725A91BBB}"/>
                  </a:ext>
                </a:extLst>
              </p:cNvPr>
              <p:cNvCxnSpPr>
                <a:stCxn id="125" idx="2"/>
                <a:endCxn id="133" idx="6"/>
              </p:cNvCxnSpPr>
              <p:nvPr/>
            </p:nvCxnSpPr>
            <p:spPr>
              <a:xfrm flipH="1">
                <a:off x="4852185" y="4280461"/>
                <a:ext cx="29713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A633A6DD-1FBA-F70D-5409-1F5844F2050B}"/>
                  </a:ext>
                </a:extLst>
              </p:cNvPr>
              <p:cNvCxnSpPr>
                <a:cxnSpLocks/>
                <a:stCxn id="133" idx="7"/>
                <a:endCxn id="130" idx="2"/>
              </p:cNvCxnSpPr>
              <p:nvPr/>
            </p:nvCxnSpPr>
            <p:spPr>
              <a:xfrm flipV="1">
                <a:off x="4829866" y="4012995"/>
                <a:ext cx="643934" cy="2135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055509B4-4924-0F43-0700-D89BF5D95765}"/>
                  </a:ext>
                </a:extLst>
              </p:cNvPr>
              <p:cNvCxnSpPr>
                <a:stCxn id="133" idx="5"/>
                <a:endCxn id="131" idx="2"/>
              </p:cNvCxnSpPr>
              <p:nvPr/>
            </p:nvCxnSpPr>
            <p:spPr>
              <a:xfrm>
                <a:off x="4829867" y="4334343"/>
                <a:ext cx="646177" cy="222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E881E88F-18F2-00A1-C911-2B4ACEA4B036}"/>
                  </a:ext>
                </a:extLst>
              </p:cNvPr>
              <p:cNvCxnSpPr>
                <a:cxnSpLocks/>
                <a:stCxn id="125" idx="3"/>
                <a:endCxn id="179" idx="7"/>
              </p:cNvCxnSpPr>
              <p:nvPr/>
            </p:nvCxnSpPr>
            <p:spPr>
              <a:xfrm flipH="1">
                <a:off x="4753667" y="4334343"/>
                <a:ext cx="417970" cy="61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2916FD02-1A6C-4BBA-AE09-560A33D31608}"/>
                  </a:ext>
                </a:extLst>
              </p:cNvPr>
              <p:cNvCxnSpPr>
                <a:cxnSpLocks/>
                <a:stCxn id="179" idx="7"/>
                <a:endCxn id="131" idx="2"/>
              </p:cNvCxnSpPr>
              <p:nvPr/>
            </p:nvCxnSpPr>
            <p:spPr>
              <a:xfrm flipV="1">
                <a:off x="4753667" y="4557318"/>
                <a:ext cx="722377" cy="3962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25E9347B-4A6F-2E02-0C76-4E08915BA2FC}"/>
                  </a:ext>
                </a:extLst>
              </p:cNvPr>
              <p:cNvCxnSpPr>
                <a:cxnSpLocks/>
                <a:stCxn id="179" idx="7"/>
                <a:endCxn id="130" idx="4"/>
              </p:cNvCxnSpPr>
              <p:nvPr/>
            </p:nvCxnSpPr>
            <p:spPr>
              <a:xfrm flipV="1">
                <a:off x="4753667" y="4089195"/>
                <a:ext cx="796334" cy="8643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F2987814-4275-A3FE-CD89-ACDD1CAEDBA9}"/>
                  </a:ext>
                </a:extLst>
              </p:cNvPr>
              <p:cNvSpPr/>
              <p:nvPr/>
            </p:nvSpPr>
            <p:spPr>
              <a:xfrm>
                <a:off x="5717636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C534CB22-FECD-7C68-4710-EE06938546B4}"/>
                  </a:ext>
                </a:extLst>
              </p:cNvPr>
              <p:cNvSpPr/>
              <p:nvPr/>
            </p:nvSpPr>
            <p:spPr>
              <a:xfrm>
                <a:off x="4623585" y="4931265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19613D27-EF08-A8C7-1AE3-A5374498B2A2}"/>
                </a:ext>
              </a:extLst>
            </p:cNvPr>
            <p:cNvGrpSpPr/>
            <p:nvPr/>
          </p:nvGrpSpPr>
          <p:grpSpPr>
            <a:xfrm>
              <a:off x="4922770" y="4413942"/>
              <a:ext cx="1236245" cy="1089227"/>
              <a:chOff x="4616143" y="4413942"/>
              <a:chExt cx="1236245" cy="1089227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C139691B-270C-59B3-2CCD-E55CE9AC4C8D}"/>
                  </a:ext>
                </a:extLst>
              </p:cNvPr>
              <p:cNvSpPr/>
              <p:nvPr/>
            </p:nvSpPr>
            <p:spPr>
              <a:xfrm>
                <a:off x="5475763" y="4882646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2DA0E4E2-1C2F-C804-5C33-C2D6B7C366C4}"/>
                  </a:ext>
                </a:extLst>
              </p:cNvPr>
              <p:cNvSpPr/>
              <p:nvPr/>
            </p:nvSpPr>
            <p:spPr>
              <a:xfrm>
                <a:off x="5473801" y="5350769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D5281FE4-5CAE-A5F7-BFE5-0405C5AF4EFE}"/>
                  </a:ext>
                </a:extLst>
              </p:cNvPr>
              <p:cNvSpPr/>
              <p:nvPr/>
            </p:nvSpPr>
            <p:spPr>
              <a:xfrm>
                <a:off x="4689278" y="5140141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8F8B7682-26F5-68B0-72CA-805F7C816672}"/>
                  </a:ext>
                </a:extLst>
              </p:cNvPr>
              <p:cNvSpPr/>
              <p:nvPr/>
            </p:nvSpPr>
            <p:spPr>
              <a:xfrm>
                <a:off x="5144065" y="5140141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FFFB6136-8125-938B-7E44-B8DBDA5C0760}"/>
                  </a:ext>
                </a:extLst>
              </p:cNvPr>
              <p:cNvCxnSpPr>
                <a:stCxn id="127" idx="4"/>
                <a:endCxn id="132" idx="0"/>
              </p:cNvCxnSpPr>
              <p:nvPr/>
            </p:nvCxnSpPr>
            <p:spPr>
              <a:xfrm flipH="1">
                <a:off x="5550001" y="5035046"/>
                <a:ext cx="1962" cy="3157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47C7202A-9A64-03AF-DB07-208D4EF57857}"/>
                  </a:ext>
                </a:extLst>
              </p:cNvPr>
              <p:cNvCxnSpPr>
                <a:cxnSpLocks/>
                <a:stCxn id="169" idx="1"/>
                <a:endCxn id="127" idx="5"/>
              </p:cNvCxnSpPr>
              <p:nvPr/>
            </p:nvCxnSpPr>
            <p:spPr>
              <a:xfrm flipH="1" flipV="1">
                <a:off x="5605845" y="5012728"/>
                <a:ext cx="116461" cy="11915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A1FED2A3-9158-87D4-1308-A20457C232E2}"/>
                  </a:ext>
                </a:extLst>
              </p:cNvPr>
              <p:cNvCxnSpPr>
                <a:cxnSpLocks/>
                <a:stCxn id="169" idx="3"/>
                <a:endCxn id="132" idx="7"/>
              </p:cNvCxnSpPr>
              <p:nvPr/>
            </p:nvCxnSpPr>
            <p:spPr>
              <a:xfrm flipH="1">
                <a:off x="5603883" y="5239651"/>
                <a:ext cx="118423" cy="13343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A4E0635B-FCBA-39C4-1041-E65E1D4BED63}"/>
                  </a:ext>
                </a:extLst>
              </p:cNvPr>
              <p:cNvCxnSpPr>
                <a:stCxn id="123" idx="6"/>
                <a:endCxn id="124" idx="6"/>
              </p:cNvCxnSpPr>
              <p:nvPr/>
            </p:nvCxnSpPr>
            <p:spPr>
              <a:xfrm>
                <a:off x="4841678" y="5216341"/>
                <a:ext cx="302387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B7848E4D-B987-68A3-1C15-1C0C9419D94E}"/>
                  </a:ext>
                </a:extLst>
              </p:cNvPr>
              <p:cNvCxnSpPr>
                <a:cxnSpLocks/>
                <a:stCxn id="172" idx="5"/>
                <a:endCxn id="124" idx="3"/>
              </p:cNvCxnSpPr>
              <p:nvPr/>
            </p:nvCxnSpPr>
            <p:spPr>
              <a:xfrm>
                <a:off x="4746225" y="4544024"/>
                <a:ext cx="420158" cy="726199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AF4AE94-AFFD-C313-C9E6-75D9E029C5A8}"/>
                  </a:ext>
                </a:extLst>
              </p:cNvPr>
              <p:cNvCxnSpPr>
                <a:cxnSpLocks/>
                <a:stCxn id="172" idx="5"/>
                <a:endCxn id="132" idx="1"/>
              </p:cNvCxnSpPr>
              <p:nvPr/>
            </p:nvCxnSpPr>
            <p:spPr>
              <a:xfrm>
                <a:off x="4746225" y="4544024"/>
                <a:ext cx="749894" cy="82906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CA4F5DC8-F55A-6C54-240A-16829474682D}"/>
                  </a:ext>
                </a:extLst>
              </p:cNvPr>
              <p:cNvCxnSpPr>
                <a:stCxn id="124" idx="5"/>
                <a:endCxn id="132" idx="0"/>
              </p:cNvCxnSpPr>
              <p:nvPr/>
            </p:nvCxnSpPr>
            <p:spPr>
              <a:xfrm>
                <a:off x="5274147" y="5270223"/>
                <a:ext cx="221972" cy="102864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095D9AC7-4FCD-1925-4B63-F424EBE58CA3}"/>
                  </a:ext>
                </a:extLst>
              </p:cNvPr>
              <p:cNvCxnSpPr>
                <a:stCxn id="123" idx="7"/>
                <a:endCxn id="127" idx="2"/>
              </p:cNvCxnSpPr>
              <p:nvPr/>
            </p:nvCxnSpPr>
            <p:spPr>
              <a:xfrm flipV="1">
                <a:off x="4819360" y="4958846"/>
                <a:ext cx="656403" cy="20361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FBEC4373-C390-AE9A-98EF-187AC2C0B034}"/>
                  </a:ext>
                </a:extLst>
              </p:cNvPr>
              <p:cNvCxnSpPr>
                <a:stCxn id="123" idx="5"/>
                <a:endCxn id="132" idx="2"/>
              </p:cNvCxnSpPr>
              <p:nvPr/>
            </p:nvCxnSpPr>
            <p:spPr>
              <a:xfrm>
                <a:off x="4819360" y="5270223"/>
                <a:ext cx="654441" cy="15674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8C3A3B0-6639-9A2B-D0FE-85DD1CA77FED}"/>
                  </a:ext>
                </a:extLst>
              </p:cNvPr>
              <p:cNvSpPr/>
              <p:nvPr/>
            </p:nvSpPr>
            <p:spPr>
              <a:xfrm>
                <a:off x="5699988" y="5109569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6BB71FA6-FE12-4CE6-FCD5-67FFB08780B2}"/>
                  </a:ext>
                </a:extLst>
              </p:cNvPr>
              <p:cNvSpPr/>
              <p:nvPr/>
            </p:nvSpPr>
            <p:spPr>
              <a:xfrm>
                <a:off x="4616143" y="441394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0F3ED32A-C966-7332-4453-E23B1F0C012F}"/>
                  </a:ext>
                </a:extLst>
              </p:cNvPr>
              <p:cNvCxnSpPr>
                <a:cxnSpLocks/>
                <a:stCxn id="172" idx="5"/>
                <a:endCxn id="127" idx="2"/>
              </p:cNvCxnSpPr>
              <p:nvPr/>
            </p:nvCxnSpPr>
            <p:spPr>
              <a:xfrm>
                <a:off x="4746225" y="4544024"/>
                <a:ext cx="729538" cy="41482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54DC58C3-0D3B-93AC-6457-5FAEEEDB2BD8}"/>
                  </a:ext>
                </a:extLst>
              </p:cNvPr>
              <p:cNvCxnSpPr>
                <a:stCxn id="127" idx="3"/>
                <a:endCxn id="124" idx="7"/>
              </p:cNvCxnSpPr>
              <p:nvPr/>
            </p:nvCxnSpPr>
            <p:spPr>
              <a:xfrm flipH="1">
                <a:off x="5274147" y="5012728"/>
                <a:ext cx="223934" cy="14973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46217FB2-C171-56D0-D30D-18A567A160DB}"/>
                </a:ext>
              </a:extLst>
            </p:cNvPr>
            <p:cNvGrpSpPr/>
            <p:nvPr/>
          </p:nvGrpSpPr>
          <p:grpSpPr>
            <a:xfrm>
              <a:off x="6306162" y="4176680"/>
              <a:ext cx="574244" cy="1088280"/>
              <a:chOff x="6306162" y="4176680"/>
              <a:chExt cx="574244" cy="1088280"/>
            </a:xfrm>
          </p:grpSpPr>
          <p:grpSp>
            <p:nvGrpSpPr>
              <p:cNvPr id="211" name="组合 210">
                <a:extLst>
                  <a:ext uri="{FF2B5EF4-FFF2-40B4-BE49-F238E27FC236}">
                    <a16:creationId xmlns:a16="http://schemas.microsoft.com/office/drawing/2014/main" id="{F6DD96A3-8CFC-F153-10E6-0DA35678AA79}"/>
                  </a:ext>
                </a:extLst>
              </p:cNvPr>
              <p:cNvGrpSpPr/>
              <p:nvPr/>
            </p:nvGrpSpPr>
            <p:grpSpPr>
              <a:xfrm>
                <a:off x="6306162" y="4176680"/>
                <a:ext cx="326948" cy="1088280"/>
                <a:chOff x="6019800" y="4177995"/>
                <a:chExt cx="326948" cy="1088280"/>
              </a:xfrm>
            </p:grpSpPr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2DC77761-069F-878A-80D2-9525C1BD9089}"/>
                    </a:ext>
                  </a:extLst>
                </p:cNvPr>
                <p:cNvSpPr/>
                <p:nvPr/>
              </p:nvSpPr>
              <p:spPr>
                <a:xfrm>
                  <a:off x="6019800" y="5113875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id="{A36EFBAB-003E-AB0A-AD6C-77687832FE96}"/>
                    </a:ext>
                  </a:extLst>
                </p:cNvPr>
                <p:cNvSpPr/>
                <p:nvPr/>
              </p:nvSpPr>
              <p:spPr>
                <a:xfrm>
                  <a:off x="6194348" y="4618831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>
                  <a:extLst>
                    <a:ext uri="{FF2B5EF4-FFF2-40B4-BE49-F238E27FC236}">
                      <a16:creationId xmlns:a16="http://schemas.microsoft.com/office/drawing/2014/main" id="{0E0D6645-2869-B932-C67A-B57C3731E1AB}"/>
                    </a:ext>
                  </a:extLst>
                </p:cNvPr>
                <p:cNvSpPr/>
                <p:nvPr/>
              </p:nvSpPr>
              <p:spPr>
                <a:xfrm>
                  <a:off x="6019800" y="4177995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5F82F493-7115-8E60-3FBF-61A83F9AA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80133" y="4330395"/>
                  <a:ext cx="0" cy="78348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A4DF1851-A8AB-191E-F625-5BBA2CC445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34015" y="4308077"/>
                  <a:ext cx="120666" cy="310754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7A3E895D-AE15-0880-BEA9-41BD4A08D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34015" y="4771231"/>
                  <a:ext cx="120666" cy="364962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97903092-88C1-B58D-EF18-EAAFE5208003}"/>
                  </a:ext>
                </a:extLst>
              </p:cNvPr>
              <p:cNvSpPr/>
              <p:nvPr/>
            </p:nvSpPr>
            <p:spPr>
              <a:xfrm>
                <a:off x="6728006" y="4617516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392A52ED-B2D2-0DAE-8FEE-D40CED367544}"/>
                </a:ext>
              </a:extLst>
            </p:cNvPr>
            <p:cNvCxnSpPr>
              <a:cxnSpLocks/>
              <a:stCxn id="128" idx="6"/>
              <a:endCxn id="278" idx="2"/>
            </p:cNvCxnSpPr>
            <p:nvPr/>
          </p:nvCxnSpPr>
          <p:spPr>
            <a:xfrm>
              <a:off x="6633110" y="4693716"/>
              <a:ext cx="94896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07" name="文本框 306">
            <a:extLst>
              <a:ext uri="{FF2B5EF4-FFF2-40B4-BE49-F238E27FC236}">
                <a16:creationId xmlns:a16="http://schemas.microsoft.com/office/drawing/2014/main" id="{3CF1F93E-1ACE-9F72-E87F-7C8B5E9D9362}"/>
              </a:ext>
            </a:extLst>
          </p:cNvPr>
          <p:cNvSpPr txBox="1"/>
          <p:nvPr/>
        </p:nvSpPr>
        <p:spPr>
          <a:xfrm>
            <a:off x="5051072" y="1969385"/>
            <a:ext cx="2915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Query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：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What do we know about COVID-19 risk factors?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7E1D705A-ACF5-A386-95AD-E6BBBEABCA93}"/>
              </a:ext>
            </a:extLst>
          </p:cNvPr>
          <p:cNvSpPr/>
          <p:nvPr/>
        </p:nvSpPr>
        <p:spPr>
          <a:xfrm>
            <a:off x="9213926" y="2221154"/>
            <a:ext cx="1143000" cy="34478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箭头: 右 308">
            <a:extLst>
              <a:ext uri="{FF2B5EF4-FFF2-40B4-BE49-F238E27FC236}">
                <a16:creationId xmlns:a16="http://schemas.microsoft.com/office/drawing/2014/main" id="{B2813E18-16BD-6997-3AE4-43B590DD18ED}"/>
              </a:ext>
            </a:extLst>
          </p:cNvPr>
          <p:cNvSpPr/>
          <p:nvPr/>
        </p:nvSpPr>
        <p:spPr>
          <a:xfrm>
            <a:off x="7911464" y="2317343"/>
            <a:ext cx="1122484" cy="18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圆柱体 310">
            <a:extLst>
              <a:ext uri="{FF2B5EF4-FFF2-40B4-BE49-F238E27FC236}">
                <a16:creationId xmlns:a16="http://schemas.microsoft.com/office/drawing/2014/main" id="{3287FFE5-9477-93DB-00CF-70DDAD043F24}"/>
              </a:ext>
            </a:extLst>
          </p:cNvPr>
          <p:cNvSpPr/>
          <p:nvPr/>
        </p:nvSpPr>
        <p:spPr>
          <a:xfrm>
            <a:off x="9138096" y="4276420"/>
            <a:ext cx="1439295" cy="988845"/>
          </a:xfrm>
          <a:prstGeom prst="ca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D34CBB52-4C9C-E5AF-53C2-C7CC65011459}"/>
              </a:ext>
            </a:extLst>
          </p:cNvPr>
          <p:cNvCxnSpPr>
            <a:cxnSpLocks/>
            <a:stCxn id="320" idx="11"/>
          </p:cNvCxnSpPr>
          <p:nvPr/>
        </p:nvCxnSpPr>
        <p:spPr>
          <a:xfrm>
            <a:off x="9141804" y="4201845"/>
            <a:ext cx="72122" cy="134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AD895324-DFE3-CCE4-0FFA-5CD46C537302}"/>
              </a:ext>
            </a:extLst>
          </p:cNvPr>
          <p:cNvGrpSpPr/>
          <p:nvPr/>
        </p:nvGrpSpPr>
        <p:grpSpPr>
          <a:xfrm>
            <a:off x="7280050" y="3781677"/>
            <a:ext cx="1910486" cy="1546733"/>
            <a:chOff x="7276049" y="3632200"/>
            <a:chExt cx="2311363" cy="1889543"/>
          </a:xfrm>
        </p:grpSpPr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8A8A7ED3-E8B7-E4AD-8BA2-2B494F486B9B}"/>
                </a:ext>
              </a:extLst>
            </p:cNvPr>
            <p:cNvSpPr/>
            <p:nvPr/>
          </p:nvSpPr>
          <p:spPr>
            <a:xfrm>
              <a:off x="8470901" y="3632200"/>
              <a:ext cx="1116511" cy="615950"/>
            </a:xfrm>
            <a:custGeom>
              <a:avLst/>
              <a:gdLst>
                <a:gd name="connsiteX0" fmla="*/ 0 w 1924050"/>
                <a:gd name="connsiteY0" fmla="*/ 317500 h 685800"/>
                <a:gd name="connsiteX1" fmla="*/ 44450 w 1924050"/>
                <a:gd name="connsiteY1" fmla="*/ 298450 h 685800"/>
                <a:gd name="connsiteX2" fmla="*/ 203200 w 1924050"/>
                <a:gd name="connsiteY2" fmla="*/ 171450 h 685800"/>
                <a:gd name="connsiteX3" fmla="*/ 831850 w 1924050"/>
                <a:gd name="connsiteY3" fmla="*/ 0 h 685800"/>
                <a:gd name="connsiteX4" fmla="*/ 1085850 w 1924050"/>
                <a:gd name="connsiteY4" fmla="*/ 38100 h 685800"/>
                <a:gd name="connsiteX5" fmla="*/ 1320800 w 1924050"/>
                <a:gd name="connsiteY5" fmla="*/ 177800 h 685800"/>
                <a:gd name="connsiteX6" fmla="*/ 1466850 w 1924050"/>
                <a:gd name="connsiteY6" fmla="*/ 260350 h 685800"/>
                <a:gd name="connsiteX7" fmla="*/ 1638300 w 1924050"/>
                <a:gd name="connsiteY7" fmla="*/ 355600 h 685800"/>
                <a:gd name="connsiteX8" fmla="*/ 1682750 w 1924050"/>
                <a:gd name="connsiteY8" fmla="*/ 387350 h 685800"/>
                <a:gd name="connsiteX9" fmla="*/ 1752600 w 1924050"/>
                <a:gd name="connsiteY9" fmla="*/ 482600 h 685800"/>
                <a:gd name="connsiteX10" fmla="*/ 1778000 w 1924050"/>
                <a:gd name="connsiteY10" fmla="*/ 508000 h 685800"/>
                <a:gd name="connsiteX11" fmla="*/ 1822450 w 1924050"/>
                <a:gd name="connsiteY11" fmla="*/ 571500 h 685800"/>
                <a:gd name="connsiteX12" fmla="*/ 1898650 w 1924050"/>
                <a:gd name="connsiteY12" fmla="*/ 635000 h 685800"/>
                <a:gd name="connsiteX13" fmla="*/ 1917700 w 1924050"/>
                <a:gd name="connsiteY13" fmla="*/ 679450 h 685800"/>
                <a:gd name="connsiteX14" fmla="*/ 1924050 w 1924050"/>
                <a:gd name="connsiteY14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4050" h="685800">
                  <a:moveTo>
                    <a:pt x="0" y="317500"/>
                  </a:moveTo>
                  <a:cubicBezTo>
                    <a:pt x="14817" y="311150"/>
                    <a:pt x="31360" y="307858"/>
                    <a:pt x="44450" y="298450"/>
                  </a:cubicBezTo>
                  <a:cubicBezTo>
                    <a:pt x="99477" y="258899"/>
                    <a:pt x="142455" y="201489"/>
                    <a:pt x="203200" y="171450"/>
                  </a:cubicBezTo>
                  <a:cubicBezTo>
                    <a:pt x="558517" y="-4256"/>
                    <a:pt x="533720" y="18068"/>
                    <a:pt x="831850" y="0"/>
                  </a:cubicBezTo>
                  <a:cubicBezTo>
                    <a:pt x="882226" y="5038"/>
                    <a:pt x="1038476" y="16491"/>
                    <a:pt x="1085850" y="38100"/>
                  </a:cubicBezTo>
                  <a:cubicBezTo>
                    <a:pt x="1168748" y="75913"/>
                    <a:pt x="1242097" y="131890"/>
                    <a:pt x="1320800" y="177800"/>
                  </a:cubicBezTo>
                  <a:cubicBezTo>
                    <a:pt x="1369104" y="205977"/>
                    <a:pt x="1417801" y="233490"/>
                    <a:pt x="1466850" y="260350"/>
                  </a:cubicBezTo>
                  <a:cubicBezTo>
                    <a:pt x="1558758" y="310681"/>
                    <a:pt x="1569354" y="309636"/>
                    <a:pt x="1638300" y="355600"/>
                  </a:cubicBezTo>
                  <a:cubicBezTo>
                    <a:pt x="1653450" y="365700"/>
                    <a:pt x="1668850" y="375589"/>
                    <a:pt x="1682750" y="387350"/>
                  </a:cubicBezTo>
                  <a:cubicBezTo>
                    <a:pt x="1742323" y="437758"/>
                    <a:pt x="1704771" y="413513"/>
                    <a:pt x="1752600" y="482600"/>
                  </a:cubicBezTo>
                  <a:cubicBezTo>
                    <a:pt x="1759416" y="492445"/>
                    <a:pt x="1770602" y="498585"/>
                    <a:pt x="1778000" y="508000"/>
                  </a:cubicBezTo>
                  <a:cubicBezTo>
                    <a:pt x="1793963" y="528316"/>
                    <a:pt x="1805285" y="552189"/>
                    <a:pt x="1822450" y="571500"/>
                  </a:cubicBezTo>
                  <a:cubicBezTo>
                    <a:pt x="1852925" y="605784"/>
                    <a:pt x="1868088" y="614625"/>
                    <a:pt x="1898650" y="635000"/>
                  </a:cubicBezTo>
                  <a:cubicBezTo>
                    <a:pt x="1905219" y="654708"/>
                    <a:pt x="1905930" y="659833"/>
                    <a:pt x="1917700" y="679450"/>
                  </a:cubicBezTo>
                  <a:cubicBezTo>
                    <a:pt x="1919240" y="682017"/>
                    <a:pt x="1921933" y="683683"/>
                    <a:pt x="1924050" y="68580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7" name="组合 336">
              <a:extLst>
                <a:ext uri="{FF2B5EF4-FFF2-40B4-BE49-F238E27FC236}">
                  <a16:creationId xmlns:a16="http://schemas.microsoft.com/office/drawing/2014/main" id="{3CED7BEB-9740-F3DD-EF97-6DF5FAACE666}"/>
                </a:ext>
              </a:extLst>
            </p:cNvPr>
            <p:cNvGrpSpPr/>
            <p:nvPr/>
          </p:nvGrpSpPr>
          <p:grpSpPr>
            <a:xfrm>
              <a:off x="7276049" y="3917608"/>
              <a:ext cx="2185673" cy="1604135"/>
              <a:chOff x="7276049" y="3917608"/>
              <a:chExt cx="2185673" cy="1604135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49B99B90-D929-A486-A535-36D0DB68E2B0}"/>
                  </a:ext>
                </a:extLst>
              </p:cNvPr>
              <p:cNvGrpSpPr/>
              <p:nvPr/>
            </p:nvGrpSpPr>
            <p:grpSpPr>
              <a:xfrm>
                <a:off x="7918120" y="3986401"/>
                <a:ext cx="720717" cy="419866"/>
                <a:chOff x="5149319" y="3936795"/>
                <a:chExt cx="720717" cy="419866"/>
              </a:xfrm>
            </p:grpSpPr>
            <p:sp>
              <p:nvSpPr>
                <p:cNvPr id="238" name="椭圆 237">
                  <a:extLst>
                    <a:ext uri="{FF2B5EF4-FFF2-40B4-BE49-F238E27FC236}">
                      <a16:creationId xmlns:a16="http://schemas.microsoft.com/office/drawing/2014/main" id="{E7F3C3DF-006E-36BD-5A6A-A22E16262567}"/>
                    </a:ext>
                  </a:extLst>
                </p:cNvPr>
                <p:cNvSpPr/>
                <p:nvPr/>
              </p:nvSpPr>
              <p:spPr>
                <a:xfrm>
                  <a:off x="5149319" y="4204261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" name="椭圆 238">
                  <a:extLst>
                    <a:ext uri="{FF2B5EF4-FFF2-40B4-BE49-F238E27FC236}">
                      <a16:creationId xmlns:a16="http://schemas.microsoft.com/office/drawing/2014/main" id="{20C3736E-A8A2-09B0-C720-F2CCCAD0E881}"/>
                    </a:ext>
                  </a:extLst>
                </p:cNvPr>
                <p:cNvSpPr/>
                <p:nvPr/>
              </p:nvSpPr>
              <p:spPr>
                <a:xfrm>
                  <a:off x="5473801" y="3936795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椭圆 252">
                  <a:extLst>
                    <a:ext uri="{FF2B5EF4-FFF2-40B4-BE49-F238E27FC236}">
                      <a16:creationId xmlns:a16="http://schemas.microsoft.com/office/drawing/2014/main" id="{23BA5886-0039-1C78-1702-5F37D177C7EF}"/>
                    </a:ext>
                  </a:extLst>
                </p:cNvPr>
                <p:cNvSpPr/>
                <p:nvPr/>
              </p:nvSpPr>
              <p:spPr>
                <a:xfrm>
                  <a:off x="5717636" y="4204261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E805BE74-666F-2828-A45D-6680B894D320}"/>
                  </a:ext>
                </a:extLst>
              </p:cNvPr>
              <p:cNvGrpSpPr/>
              <p:nvPr/>
            </p:nvGrpSpPr>
            <p:grpSpPr>
              <a:xfrm>
                <a:off x="7384944" y="4475855"/>
                <a:ext cx="1236245" cy="848027"/>
                <a:chOff x="4616143" y="4413942"/>
                <a:chExt cx="1236245" cy="848027"/>
              </a:xfrm>
            </p:grpSpPr>
            <p:sp>
              <p:nvSpPr>
                <p:cNvPr id="256" name="椭圆 255">
                  <a:extLst>
                    <a:ext uri="{FF2B5EF4-FFF2-40B4-BE49-F238E27FC236}">
                      <a16:creationId xmlns:a16="http://schemas.microsoft.com/office/drawing/2014/main" id="{EB840549-6A07-B3DD-9C77-8ED81E8D47A0}"/>
                    </a:ext>
                  </a:extLst>
                </p:cNvPr>
                <p:cNvSpPr/>
                <p:nvPr/>
              </p:nvSpPr>
              <p:spPr>
                <a:xfrm>
                  <a:off x="5475763" y="4882646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9" name="椭圆 268">
                  <a:extLst>
                    <a:ext uri="{FF2B5EF4-FFF2-40B4-BE49-F238E27FC236}">
                      <a16:creationId xmlns:a16="http://schemas.microsoft.com/office/drawing/2014/main" id="{30422131-79EB-29CC-4D38-4DB898416994}"/>
                    </a:ext>
                  </a:extLst>
                </p:cNvPr>
                <p:cNvSpPr/>
                <p:nvPr/>
              </p:nvSpPr>
              <p:spPr>
                <a:xfrm>
                  <a:off x="5699988" y="5109569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0" name="椭圆 269">
                  <a:extLst>
                    <a:ext uri="{FF2B5EF4-FFF2-40B4-BE49-F238E27FC236}">
                      <a16:creationId xmlns:a16="http://schemas.microsoft.com/office/drawing/2014/main" id="{FCDF272A-BB94-57B8-3370-8BFE7641E38E}"/>
                    </a:ext>
                  </a:extLst>
                </p:cNvPr>
                <p:cNvSpPr/>
                <p:nvPr/>
              </p:nvSpPr>
              <p:spPr>
                <a:xfrm>
                  <a:off x="4616143" y="4413942"/>
                  <a:ext cx="152400" cy="152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2B9E7343-449B-1E9B-6FA5-49821276EEDC}"/>
                  </a:ext>
                </a:extLst>
              </p:cNvPr>
              <p:cNvSpPr/>
              <p:nvPr/>
            </p:nvSpPr>
            <p:spPr>
              <a:xfrm>
                <a:off x="8237255" y="4538808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椭圆 300">
                <a:extLst>
                  <a:ext uri="{FF2B5EF4-FFF2-40B4-BE49-F238E27FC236}">
                    <a16:creationId xmlns:a16="http://schemas.microsoft.com/office/drawing/2014/main" id="{209E53BD-B948-AB2C-95D2-8E252B8F23A7}"/>
                  </a:ext>
                </a:extLst>
              </p:cNvPr>
              <p:cNvSpPr/>
              <p:nvPr/>
            </p:nvSpPr>
            <p:spPr>
              <a:xfrm>
                <a:off x="7443902" y="4253867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椭圆 301">
                <a:extLst>
                  <a:ext uri="{FF2B5EF4-FFF2-40B4-BE49-F238E27FC236}">
                    <a16:creationId xmlns:a16="http://schemas.microsoft.com/office/drawing/2014/main" id="{97040CB8-A065-28E5-03BB-415FC794FDAC}"/>
                  </a:ext>
                </a:extLst>
              </p:cNvPr>
              <p:cNvSpPr/>
              <p:nvPr/>
            </p:nvSpPr>
            <p:spPr>
              <a:xfrm>
                <a:off x="8248467" y="5369343"/>
                <a:ext cx="152400" cy="152400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BBB62D18-DD35-9845-45A4-8D6AD8CF9A5B}"/>
                  </a:ext>
                </a:extLst>
              </p:cNvPr>
              <p:cNvSpPr/>
              <p:nvPr/>
            </p:nvSpPr>
            <p:spPr>
              <a:xfrm>
                <a:off x="7463944" y="5158715"/>
                <a:ext cx="152400" cy="152400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>
                <a:extLst>
                  <a:ext uri="{FF2B5EF4-FFF2-40B4-BE49-F238E27FC236}">
                    <a16:creationId xmlns:a16="http://schemas.microsoft.com/office/drawing/2014/main" id="{0115F985-18D0-71C7-B68B-96D50678F5F9}"/>
                  </a:ext>
                </a:extLst>
              </p:cNvPr>
              <p:cNvSpPr/>
              <p:nvPr/>
            </p:nvSpPr>
            <p:spPr>
              <a:xfrm>
                <a:off x="7918731" y="5158715"/>
                <a:ext cx="152400" cy="152400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椭圆 304">
                <a:extLst>
                  <a:ext uri="{FF2B5EF4-FFF2-40B4-BE49-F238E27FC236}">
                    <a16:creationId xmlns:a16="http://schemas.microsoft.com/office/drawing/2014/main" id="{9BCECC89-63F2-3A9F-D7B0-466C0C853CEE}"/>
                  </a:ext>
                </a:extLst>
              </p:cNvPr>
              <p:cNvSpPr/>
              <p:nvPr/>
            </p:nvSpPr>
            <p:spPr>
              <a:xfrm>
                <a:off x="8767741" y="5158715"/>
                <a:ext cx="152400" cy="152400"/>
              </a:xfrm>
              <a:prstGeom prst="ellipse">
                <a:avLst/>
              </a:prstGeom>
              <a:solidFill>
                <a:schemeClr val="accent6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>
                <a:extLst>
                  <a:ext uri="{FF2B5EF4-FFF2-40B4-BE49-F238E27FC236}">
                    <a16:creationId xmlns:a16="http://schemas.microsoft.com/office/drawing/2014/main" id="{2FBD144C-145D-6E69-4AF4-BC29EE3631A5}"/>
                  </a:ext>
                </a:extLst>
              </p:cNvPr>
              <p:cNvSpPr/>
              <p:nvPr/>
            </p:nvSpPr>
            <p:spPr>
              <a:xfrm>
                <a:off x="7390490" y="4938568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箭头: 右 309">
                <a:extLst>
                  <a:ext uri="{FF2B5EF4-FFF2-40B4-BE49-F238E27FC236}">
                    <a16:creationId xmlns:a16="http://schemas.microsoft.com/office/drawing/2014/main" id="{2D65B119-7DC8-304E-76BD-D82C3BDA8AD1}"/>
                  </a:ext>
                </a:extLst>
              </p:cNvPr>
              <p:cNvSpPr/>
              <p:nvPr/>
            </p:nvSpPr>
            <p:spPr>
              <a:xfrm>
                <a:off x="8929536" y="4658211"/>
                <a:ext cx="532186" cy="9378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CFB4D3BA-7EA9-90DC-4191-44278FBC061B}"/>
                  </a:ext>
                </a:extLst>
              </p:cNvPr>
              <p:cNvSpPr/>
              <p:nvPr/>
            </p:nvSpPr>
            <p:spPr>
              <a:xfrm>
                <a:off x="7837885" y="3917608"/>
                <a:ext cx="863600" cy="615950"/>
              </a:xfrm>
              <a:custGeom>
                <a:avLst/>
                <a:gdLst>
                  <a:gd name="connsiteX0" fmla="*/ 342900 w 863600"/>
                  <a:gd name="connsiteY0" fmla="*/ 31750 h 615950"/>
                  <a:gd name="connsiteX1" fmla="*/ 228600 w 863600"/>
                  <a:gd name="connsiteY1" fmla="*/ 44450 h 615950"/>
                  <a:gd name="connsiteX2" fmla="*/ 177800 w 863600"/>
                  <a:gd name="connsiteY2" fmla="*/ 69850 h 615950"/>
                  <a:gd name="connsiteX3" fmla="*/ 82550 w 863600"/>
                  <a:gd name="connsiteY3" fmla="*/ 133350 h 615950"/>
                  <a:gd name="connsiteX4" fmla="*/ 69850 w 863600"/>
                  <a:gd name="connsiteY4" fmla="*/ 152400 h 615950"/>
                  <a:gd name="connsiteX5" fmla="*/ 19050 w 863600"/>
                  <a:gd name="connsiteY5" fmla="*/ 298450 h 615950"/>
                  <a:gd name="connsiteX6" fmla="*/ 12700 w 863600"/>
                  <a:gd name="connsiteY6" fmla="*/ 330200 h 615950"/>
                  <a:gd name="connsiteX7" fmla="*/ 0 w 863600"/>
                  <a:gd name="connsiteY7" fmla="*/ 412750 h 615950"/>
                  <a:gd name="connsiteX8" fmla="*/ 12700 w 863600"/>
                  <a:gd name="connsiteY8" fmla="*/ 520700 h 615950"/>
                  <a:gd name="connsiteX9" fmla="*/ 31750 w 863600"/>
                  <a:gd name="connsiteY9" fmla="*/ 558800 h 615950"/>
                  <a:gd name="connsiteX10" fmla="*/ 50800 w 863600"/>
                  <a:gd name="connsiteY10" fmla="*/ 584200 h 615950"/>
                  <a:gd name="connsiteX11" fmla="*/ 114300 w 863600"/>
                  <a:gd name="connsiteY11" fmla="*/ 615950 h 615950"/>
                  <a:gd name="connsiteX12" fmla="*/ 260350 w 863600"/>
                  <a:gd name="connsiteY12" fmla="*/ 603250 h 615950"/>
                  <a:gd name="connsiteX13" fmla="*/ 330200 w 863600"/>
                  <a:gd name="connsiteY13" fmla="*/ 571500 h 615950"/>
                  <a:gd name="connsiteX14" fmla="*/ 438150 w 863600"/>
                  <a:gd name="connsiteY14" fmla="*/ 527050 h 615950"/>
                  <a:gd name="connsiteX15" fmla="*/ 558800 w 863600"/>
                  <a:gd name="connsiteY15" fmla="*/ 533400 h 615950"/>
                  <a:gd name="connsiteX16" fmla="*/ 609600 w 863600"/>
                  <a:gd name="connsiteY16" fmla="*/ 546100 h 615950"/>
                  <a:gd name="connsiteX17" fmla="*/ 666750 w 863600"/>
                  <a:gd name="connsiteY17" fmla="*/ 552450 h 615950"/>
                  <a:gd name="connsiteX18" fmla="*/ 717550 w 863600"/>
                  <a:gd name="connsiteY18" fmla="*/ 577850 h 615950"/>
                  <a:gd name="connsiteX19" fmla="*/ 787400 w 863600"/>
                  <a:gd name="connsiteY19" fmla="*/ 584200 h 615950"/>
                  <a:gd name="connsiteX20" fmla="*/ 838200 w 863600"/>
                  <a:gd name="connsiteY20" fmla="*/ 571500 h 615950"/>
                  <a:gd name="connsiteX21" fmla="*/ 863600 w 863600"/>
                  <a:gd name="connsiteY21" fmla="*/ 514350 h 615950"/>
                  <a:gd name="connsiteX22" fmla="*/ 850900 w 863600"/>
                  <a:gd name="connsiteY22" fmla="*/ 342900 h 615950"/>
                  <a:gd name="connsiteX23" fmla="*/ 838200 w 863600"/>
                  <a:gd name="connsiteY23" fmla="*/ 304800 h 615950"/>
                  <a:gd name="connsiteX24" fmla="*/ 800100 w 863600"/>
                  <a:gd name="connsiteY24" fmla="*/ 228600 h 615950"/>
                  <a:gd name="connsiteX25" fmla="*/ 679450 w 863600"/>
                  <a:gd name="connsiteY25" fmla="*/ 88900 h 615950"/>
                  <a:gd name="connsiteX26" fmla="*/ 647700 w 863600"/>
                  <a:gd name="connsiteY26" fmla="*/ 69850 h 615950"/>
                  <a:gd name="connsiteX27" fmla="*/ 609600 w 863600"/>
                  <a:gd name="connsiteY27" fmla="*/ 44450 h 615950"/>
                  <a:gd name="connsiteX28" fmla="*/ 590550 w 863600"/>
                  <a:gd name="connsiteY28" fmla="*/ 25400 h 615950"/>
                  <a:gd name="connsiteX29" fmla="*/ 539750 w 863600"/>
                  <a:gd name="connsiteY29" fmla="*/ 6350 h 615950"/>
                  <a:gd name="connsiteX30" fmla="*/ 476250 w 863600"/>
                  <a:gd name="connsiteY30" fmla="*/ 0 h 615950"/>
                  <a:gd name="connsiteX31" fmla="*/ 393700 w 863600"/>
                  <a:gd name="connsiteY31" fmla="*/ 12700 h 615950"/>
                  <a:gd name="connsiteX32" fmla="*/ 374650 w 863600"/>
                  <a:gd name="connsiteY32" fmla="*/ 19050 h 615950"/>
                  <a:gd name="connsiteX33" fmla="*/ 342900 w 863600"/>
                  <a:gd name="connsiteY33" fmla="*/ 31750 h 61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63600" h="615950">
                    <a:moveTo>
                      <a:pt x="342900" y="31750"/>
                    </a:moveTo>
                    <a:cubicBezTo>
                      <a:pt x="318558" y="35983"/>
                      <a:pt x="265953" y="35830"/>
                      <a:pt x="228600" y="44450"/>
                    </a:cubicBezTo>
                    <a:cubicBezTo>
                      <a:pt x="210153" y="48707"/>
                      <a:pt x="194350" y="60656"/>
                      <a:pt x="177800" y="69850"/>
                    </a:cubicBezTo>
                    <a:cubicBezTo>
                      <a:pt x="152009" y="84178"/>
                      <a:pt x="106489" y="109411"/>
                      <a:pt x="82550" y="133350"/>
                    </a:cubicBezTo>
                    <a:cubicBezTo>
                      <a:pt x="77154" y="138746"/>
                      <a:pt x="74083" y="146050"/>
                      <a:pt x="69850" y="152400"/>
                    </a:cubicBezTo>
                    <a:cubicBezTo>
                      <a:pt x="38723" y="261345"/>
                      <a:pt x="56967" y="213137"/>
                      <a:pt x="19050" y="298450"/>
                    </a:cubicBezTo>
                    <a:cubicBezTo>
                      <a:pt x="16933" y="309033"/>
                      <a:pt x="14631" y="319581"/>
                      <a:pt x="12700" y="330200"/>
                    </a:cubicBezTo>
                    <a:cubicBezTo>
                      <a:pt x="6826" y="362505"/>
                      <a:pt x="4757" y="379452"/>
                      <a:pt x="0" y="412750"/>
                    </a:cubicBezTo>
                    <a:cubicBezTo>
                      <a:pt x="4233" y="448733"/>
                      <a:pt x="5003" y="485295"/>
                      <a:pt x="12700" y="520700"/>
                    </a:cubicBezTo>
                    <a:cubicBezTo>
                      <a:pt x="15716" y="534575"/>
                      <a:pt x="24445" y="546624"/>
                      <a:pt x="31750" y="558800"/>
                    </a:cubicBezTo>
                    <a:cubicBezTo>
                      <a:pt x="37195" y="567875"/>
                      <a:pt x="42835" y="577231"/>
                      <a:pt x="50800" y="584200"/>
                    </a:cubicBezTo>
                    <a:cubicBezTo>
                      <a:pt x="68284" y="599498"/>
                      <a:pt x="93293" y="607547"/>
                      <a:pt x="114300" y="615950"/>
                    </a:cubicBezTo>
                    <a:cubicBezTo>
                      <a:pt x="162983" y="611717"/>
                      <a:pt x="211974" y="610161"/>
                      <a:pt x="260350" y="603250"/>
                    </a:cubicBezTo>
                    <a:cubicBezTo>
                      <a:pt x="273976" y="601303"/>
                      <a:pt x="320904" y="575683"/>
                      <a:pt x="330200" y="571500"/>
                    </a:cubicBezTo>
                    <a:cubicBezTo>
                      <a:pt x="407794" y="536583"/>
                      <a:pt x="392139" y="542387"/>
                      <a:pt x="438150" y="527050"/>
                    </a:cubicBezTo>
                    <a:cubicBezTo>
                      <a:pt x="478367" y="529167"/>
                      <a:pt x="518774" y="528953"/>
                      <a:pt x="558800" y="533400"/>
                    </a:cubicBezTo>
                    <a:cubicBezTo>
                      <a:pt x="576148" y="535328"/>
                      <a:pt x="592411" y="543067"/>
                      <a:pt x="609600" y="546100"/>
                    </a:cubicBezTo>
                    <a:cubicBezTo>
                      <a:pt x="628476" y="549431"/>
                      <a:pt x="647700" y="550333"/>
                      <a:pt x="666750" y="552450"/>
                    </a:cubicBezTo>
                    <a:cubicBezTo>
                      <a:pt x="683753" y="563785"/>
                      <a:pt x="695937" y="573798"/>
                      <a:pt x="717550" y="577850"/>
                    </a:cubicBezTo>
                    <a:cubicBezTo>
                      <a:pt x="740529" y="582159"/>
                      <a:pt x="764117" y="582083"/>
                      <a:pt x="787400" y="584200"/>
                    </a:cubicBezTo>
                    <a:cubicBezTo>
                      <a:pt x="804333" y="579967"/>
                      <a:pt x="822877" y="579858"/>
                      <a:pt x="838200" y="571500"/>
                    </a:cubicBezTo>
                    <a:cubicBezTo>
                      <a:pt x="859211" y="560039"/>
                      <a:pt x="859779" y="533457"/>
                      <a:pt x="863600" y="514350"/>
                    </a:cubicBezTo>
                    <a:cubicBezTo>
                      <a:pt x="861626" y="470924"/>
                      <a:pt x="865265" y="395572"/>
                      <a:pt x="850900" y="342900"/>
                    </a:cubicBezTo>
                    <a:cubicBezTo>
                      <a:pt x="847378" y="329985"/>
                      <a:pt x="842775" y="317381"/>
                      <a:pt x="838200" y="304800"/>
                    </a:cubicBezTo>
                    <a:cubicBezTo>
                      <a:pt x="829172" y="279972"/>
                      <a:pt x="816170" y="248862"/>
                      <a:pt x="800100" y="228600"/>
                    </a:cubicBezTo>
                    <a:cubicBezTo>
                      <a:pt x="761866" y="180392"/>
                      <a:pt x="732211" y="120556"/>
                      <a:pt x="679450" y="88900"/>
                    </a:cubicBezTo>
                    <a:cubicBezTo>
                      <a:pt x="668867" y="82550"/>
                      <a:pt x="658113" y="76476"/>
                      <a:pt x="647700" y="69850"/>
                    </a:cubicBezTo>
                    <a:cubicBezTo>
                      <a:pt x="634823" y="61655"/>
                      <a:pt x="621648" y="53821"/>
                      <a:pt x="609600" y="44450"/>
                    </a:cubicBezTo>
                    <a:cubicBezTo>
                      <a:pt x="602511" y="38937"/>
                      <a:pt x="598165" y="30160"/>
                      <a:pt x="590550" y="25400"/>
                    </a:cubicBezTo>
                    <a:cubicBezTo>
                      <a:pt x="590089" y="25112"/>
                      <a:pt x="547591" y="7556"/>
                      <a:pt x="539750" y="6350"/>
                    </a:cubicBezTo>
                    <a:cubicBezTo>
                      <a:pt x="518725" y="3115"/>
                      <a:pt x="497417" y="2117"/>
                      <a:pt x="476250" y="0"/>
                    </a:cubicBezTo>
                    <a:cubicBezTo>
                      <a:pt x="448733" y="4233"/>
                      <a:pt x="421064" y="7569"/>
                      <a:pt x="393700" y="12700"/>
                    </a:cubicBezTo>
                    <a:cubicBezTo>
                      <a:pt x="387121" y="13934"/>
                      <a:pt x="381086" y="17211"/>
                      <a:pt x="374650" y="19050"/>
                    </a:cubicBezTo>
                    <a:cubicBezTo>
                      <a:pt x="344931" y="27541"/>
                      <a:pt x="367242" y="27517"/>
                      <a:pt x="342900" y="31750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0E0D7470-003E-DC56-6199-0DED1BBF905A}"/>
                  </a:ext>
                </a:extLst>
              </p:cNvPr>
              <p:cNvSpPr/>
              <p:nvPr/>
            </p:nvSpPr>
            <p:spPr>
              <a:xfrm rot="212613">
                <a:off x="7276049" y="4450477"/>
                <a:ext cx="1416050" cy="921857"/>
              </a:xfrm>
              <a:custGeom>
                <a:avLst/>
                <a:gdLst>
                  <a:gd name="connsiteX0" fmla="*/ 133350 w 1416050"/>
                  <a:gd name="connsiteY0" fmla="*/ 7457 h 921857"/>
                  <a:gd name="connsiteX1" fmla="*/ 95250 w 1416050"/>
                  <a:gd name="connsiteY1" fmla="*/ 1107 h 921857"/>
                  <a:gd name="connsiteX2" fmla="*/ 12700 w 1416050"/>
                  <a:gd name="connsiteY2" fmla="*/ 70957 h 921857"/>
                  <a:gd name="connsiteX3" fmla="*/ 0 w 1416050"/>
                  <a:gd name="connsiteY3" fmla="*/ 102707 h 921857"/>
                  <a:gd name="connsiteX4" fmla="*/ 6350 w 1416050"/>
                  <a:gd name="connsiteY4" fmla="*/ 210657 h 921857"/>
                  <a:gd name="connsiteX5" fmla="*/ 38100 w 1416050"/>
                  <a:gd name="connsiteY5" fmla="*/ 242407 h 921857"/>
                  <a:gd name="connsiteX6" fmla="*/ 101600 w 1416050"/>
                  <a:gd name="connsiteY6" fmla="*/ 305907 h 921857"/>
                  <a:gd name="connsiteX7" fmla="*/ 152400 w 1416050"/>
                  <a:gd name="connsiteY7" fmla="*/ 324957 h 921857"/>
                  <a:gd name="connsiteX8" fmla="*/ 234950 w 1416050"/>
                  <a:gd name="connsiteY8" fmla="*/ 344007 h 921857"/>
                  <a:gd name="connsiteX9" fmla="*/ 368300 w 1416050"/>
                  <a:gd name="connsiteY9" fmla="*/ 369407 h 921857"/>
                  <a:gd name="connsiteX10" fmla="*/ 463550 w 1416050"/>
                  <a:gd name="connsiteY10" fmla="*/ 407507 h 921857"/>
                  <a:gd name="connsiteX11" fmla="*/ 514350 w 1416050"/>
                  <a:gd name="connsiteY11" fmla="*/ 420207 h 921857"/>
                  <a:gd name="connsiteX12" fmla="*/ 628650 w 1416050"/>
                  <a:gd name="connsiteY12" fmla="*/ 509107 h 921857"/>
                  <a:gd name="connsiteX13" fmla="*/ 793750 w 1416050"/>
                  <a:gd name="connsiteY13" fmla="*/ 617057 h 921857"/>
                  <a:gd name="connsiteX14" fmla="*/ 825500 w 1416050"/>
                  <a:gd name="connsiteY14" fmla="*/ 655157 h 921857"/>
                  <a:gd name="connsiteX15" fmla="*/ 844550 w 1416050"/>
                  <a:gd name="connsiteY15" fmla="*/ 680557 h 921857"/>
                  <a:gd name="connsiteX16" fmla="*/ 965200 w 1416050"/>
                  <a:gd name="connsiteY16" fmla="*/ 756757 h 921857"/>
                  <a:gd name="connsiteX17" fmla="*/ 984250 w 1416050"/>
                  <a:gd name="connsiteY17" fmla="*/ 763107 h 921857"/>
                  <a:gd name="connsiteX18" fmla="*/ 1060450 w 1416050"/>
                  <a:gd name="connsiteY18" fmla="*/ 807557 h 921857"/>
                  <a:gd name="connsiteX19" fmla="*/ 1111250 w 1416050"/>
                  <a:gd name="connsiteY19" fmla="*/ 826607 h 921857"/>
                  <a:gd name="connsiteX20" fmla="*/ 1206500 w 1416050"/>
                  <a:gd name="connsiteY20" fmla="*/ 877407 h 921857"/>
                  <a:gd name="connsiteX21" fmla="*/ 1270000 w 1416050"/>
                  <a:gd name="connsiteY21" fmla="*/ 890107 h 921857"/>
                  <a:gd name="connsiteX22" fmla="*/ 1308100 w 1416050"/>
                  <a:gd name="connsiteY22" fmla="*/ 902807 h 921857"/>
                  <a:gd name="connsiteX23" fmla="*/ 1352550 w 1416050"/>
                  <a:gd name="connsiteY23" fmla="*/ 921857 h 921857"/>
                  <a:gd name="connsiteX24" fmla="*/ 1397000 w 1416050"/>
                  <a:gd name="connsiteY24" fmla="*/ 883757 h 921857"/>
                  <a:gd name="connsiteX25" fmla="*/ 1416050 w 1416050"/>
                  <a:gd name="connsiteY25" fmla="*/ 788507 h 921857"/>
                  <a:gd name="connsiteX26" fmla="*/ 1409700 w 1416050"/>
                  <a:gd name="connsiteY26" fmla="*/ 705957 h 921857"/>
                  <a:gd name="connsiteX27" fmla="*/ 1377950 w 1416050"/>
                  <a:gd name="connsiteY27" fmla="*/ 636107 h 921857"/>
                  <a:gd name="connsiteX28" fmla="*/ 1270000 w 1416050"/>
                  <a:gd name="connsiteY28" fmla="*/ 521807 h 921857"/>
                  <a:gd name="connsiteX29" fmla="*/ 1231900 w 1416050"/>
                  <a:gd name="connsiteY29" fmla="*/ 496407 h 921857"/>
                  <a:gd name="connsiteX30" fmla="*/ 1098550 w 1416050"/>
                  <a:gd name="connsiteY30" fmla="*/ 445607 h 921857"/>
                  <a:gd name="connsiteX31" fmla="*/ 984250 w 1416050"/>
                  <a:gd name="connsiteY31" fmla="*/ 394807 h 921857"/>
                  <a:gd name="connsiteX32" fmla="*/ 920750 w 1416050"/>
                  <a:gd name="connsiteY32" fmla="*/ 363057 h 921857"/>
                  <a:gd name="connsiteX33" fmla="*/ 819150 w 1416050"/>
                  <a:gd name="connsiteY33" fmla="*/ 331307 h 921857"/>
                  <a:gd name="connsiteX34" fmla="*/ 685800 w 1416050"/>
                  <a:gd name="connsiteY34" fmla="*/ 274157 h 921857"/>
                  <a:gd name="connsiteX35" fmla="*/ 584200 w 1416050"/>
                  <a:gd name="connsiteY35" fmla="*/ 242407 h 921857"/>
                  <a:gd name="connsiteX36" fmla="*/ 425450 w 1416050"/>
                  <a:gd name="connsiteY36" fmla="*/ 147157 h 921857"/>
                  <a:gd name="connsiteX37" fmla="*/ 406400 w 1416050"/>
                  <a:gd name="connsiteY37" fmla="*/ 128107 h 921857"/>
                  <a:gd name="connsiteX38" fmla="*/ 381000 w 1416050"/>
                  <a:gd name="connsiteY38" fmla="*/ 96357 h 921857"/>
                  <a:gd name="connsiteX39" fmla="*/ 298450 w 1416050"/>
                  <a:gd name="connsiteY39" fmla="*/ 39207 h 921857"/>
                  <a:gd name="connsiteX40" fmla="*/ 260350 w 1416050"/>
                  <a:gd name="connsiteY40" fmla="*/ 26507 h 921857"/>
                  <a:gd name="connsiteX41" fmla="*/ 171450 w 1416050"/>
                  <a:gd name="connsiteY41" fmla="*/ 13807 h 921857"/>
                  <a:gd name="connsiteX42" fmla="*/ 133350 w 1416050"/>
                  <a:gd name="connsiteY42" fmla="*/ 7457 h 9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416050" h="921857">
                    <a:moveTo>
                      <a:pt x="133350" y="7457"/>
                    </a:moveTo>
                    <a:cubicBezTo>
                      <a:pt x="120650" y="5340"/>
                      <a:pt x="107464" y="-2964"/>
                      <a:pt x="95250" y="1107"/>
                    </a:cubicBezTo>
                    <a:cubicBezTo>
                      <a:pt x="64889" y="11227"/>
                      <a:pt x="29869" y="42342"/>
                      <a:pt x="12700" y="70957"/>
                    </a:cubicBezTo>
                    <a:cubicBezTo>
                      <a:pt x="6835" y="80731"/>
                      <a:pt x="4233" y="92124"/>
                      <a:pt x="0" y="102707"/>
                    </a:cubicBezTo>
                    <a:cubicBezTo>
                      <a:pt x="2117" y="138690"/>
                      <a:pt x="-3134" y="175882"/>
                      <a:pt x="6350" y="210657"/>
                    </a:cubicBezTo>
                    <a:cubicBezTo>
                      <a:pt x="10288" y="225097"/>
                      <a:pt x="28032" y="231332"/>
                      <a:pt x="38100" y="242407"/>
                    </a:cubicBezTo>
                    <a:cubicBezTo>
                      <a:pt x="60355" y="266887"/>
                      <a:pt x="71839" y="289882"/>
                      <a:pt x="101600" y="305907"/>
                    </a:cubicBezTo>
                    <a:cubicBezTo>
                      <a:pt x="117523" y="314481"/>
                      <a:pt x="135011" y="319989"/>
                      <a:pt x="152400" y="324957"/>
                    </a:cubicBezTo>
                    <a:cubicBezTo>
                      <a:pt x="179553" y="332715"/>
                      <a:pt x="207259" y="338469"/>
                      <a:pt x="234950" y="344007"/>
                    </a:cubicBezTo>
                    <a:cubicBezTo>
                      <a:pt x="303444" y="357706"/>
                      <a:pt x="276828" y="341019"/>
                      <a:pt x="368300" y="369407"/>
                    </a:cubicBezTo>
                    <a:cubicBezTo>
                      <a:pt x="400959" y="379543"/>
                      <a:pt x="431252" y="396273"/>
                      <a:pt x="463550" y="407507"/>
                    </a:cubicBezTo>
                    <a:cubicBezTo>
                      <a:pt x="480036" y="413241"/>
                      <a:pt x="497417" y="415974"/>
                      <a:pt x="514350" y="420207"/>
                    </a:cubicBezTo>
                    <a:cubicBezTo>
                      <a:pt x="564105" y="469962"/>
                      <a:pt x="554384" y="465223"/>
                      <a:pt x="628650" y="509107"/>
                    </a:cubicBezTo>
                    <a:cubicBezTo>
                      <a:pt x="695363" y="548528"/>
                      <a:pt x="735204" y="546802"/>
                      <a:pt x="793750" y="617057"/>
                    </a:cubicBezTo>
                    <a:cubicBezTo>
                      <a:pt x="804333" y="629757"/>
                      <a:pt x="815173" y="642248"/>
                      <a:pt x="825500" y="655157"/>
                    </a:cubicBezTo>
                    <a:cubicBezTo>
                      <a:pt x="832111" y="663421"/>
                      <a:pt x="836719" y="673438"/>
                      <a:pt x="844550" y="680557"/>
                    </a:cubicBezTo>
                    <a:cubicBezTo>
                      <a:pt x="880719" y="713438"/>
                      <a:pt x="921686" y="735000"/>
                      <a:pt x="965200" y="756757"/>
                    </a:cubicBezTo>
                    <a:cubicBezTo>
                      <a:pt x="971187" y="759750"/>
                      <a:pt x="978098" y="760470"/>
                      <a:pt x="984250" y="763107"/>
                    </a:cubicBezTo>
                    <a:cubicBezTo>
                      <a:pt x="1033052" y="784022"/>
                      <a:pt x="989933" y="772299"/>
                      <a:pt x="1060450" y="807557"/>
                    </a:cubicBezTo>
                    <a:cubicBezTo>
                      <a:pt x="1076626" y="815645"/>
                      <a:pt x="1094724" y="819262"/>
                      <a:pt x="1111250" y="826607"/>
                    </a:cubicBezTo>
                    <a:cubicBezTo>
                      <a:pt x="1290867" y="906437"/>
                      <a:pt x="1099656" y="823985"/>
                      <a:pt x="1206500" y="877407"/>
                    </a:cubicBezTo>
                    <a:cubicBezTo>
                      <a:pt x="1224233" y="886273"/>
                      <a:pt x="1253619" y="887767"/>
                      <a:pt x="1270000" y="890107"/>
                    </a:cubicBezTo>
                    <a:cubicBezTo>
                      <a:pt x="1282700" y="894340"/>
                      <a:pt x="1295867" y="897370"/>
                      <a:pt x="1308100" y="902807"/>
                    </a:cubicBezTo>
                    <a:cubicBezTo>
                      <a:pt x="1364482" y="927866"/>
                      <a:pt x="1285359" y="905059"/>
                      <a:pt x="1352550" y="921857"/>
                    </a:cubicBezTo>
                    <a:cubicBezTo>
                      <a:pt x="1367367" y="909157"/>
                      <a:pt x="1386960" y="900491"/>
                      <a:pt x="1397000" y="883757"/>
                    </a:cubicBezTo>
                    <a:cubicBezTo>
                      <a:pt x="1402363" y="874819"/>
                      <a:pt x="1413175" y="805755"/>
                      <a:pt x="1416050" y="788507"/>
                    </a:cubicBezTo>
                    <a:cubicBezTo>
                      <a:pt x="1413933" y="760990"/>
                      <a:pt x="1416393" y="732731"/>
                      <a:pt x="1409700" y="705957"/>
                    </a:cubicBezTo>
                    <a:cubicBezTo>
                      <a:pt x="1403497" y="681145"/>
                      <a:pt x="1391681" y="657684"/>
                      <a:pt x="1377950" y="636107"/>
                    </a:cubicBezTo>
                    <a:cubicBezTo>
                      <a:pt x="1349442" y="591309"/>
                      <a:pt x="1311361" y="554305"/>
                      <a:pt x="1270000" y="521807"/>
                    </a:cubicBezTo>
                    <a:cubicBezTo>
                      <a:pt x="1257998" y="512377"/>
                      <a:pt x="1245848" y="502606"/>
                      <a:pt x="1231900" y="496407"/>
                    </a:cubicBezTo>
                    <a:cubicBezTo>
                      <a:pt x="1188433" y="477089"/>
                      <a:pt x="1142017" y="464925"/>
                      <a:pt x="1098550" y="445607"/>
                    </a:cubicBezTo>
                    <a:lnTo>
                      <a:pt x="984250" y="394807"/>
                    </a:lnTo>
                    <a:cubicBezTo>
                      <a:pt x="962786" y="384841"/>
                      <a:pt x="942838" y="371552"/>
                      <a:pt x="920750" y="363057"/>
                    </a:cubicBezTo>
                    <a:cubicBezTo>
                      <a:pt x="887633" y="350320"/>
                      <a:pt x="852811" y="342527"/>
                      <a:pt x="819150" y="331307"/>
                    </a:cubicBezTo>
                    <a:cubicBezTo>
                      <a:pt x="706102" y="293624"/>
                      <a:pt x="841532" y="333228"/>
                      <a:pt x="685800" y="274157"/>
                    </a:cubicBezTo>
                    <a:cubicBezTo>
                      <a:pt x="652625" y="261573"/>
                      <a:pt x="617513" y="254622"/>
                      <a:pt x="584200" y="242407"/>
                    </a:cubicBezTo>
                    <a:cubicBezTo>
                      <a:pt x="508208" y="214543"/>
                      <a:pt x="482406" y="204113"/>
                      <a:pt x="425450" y="147157"/>
                    </a:cubicBezTo>
                    <a:cubicBezTo>
                      <a:pt x="419100" y="140807"/>
                      <a:pt x="412314" y="134865"/>
                      <a:pt x="406400" y="128107"/>
                    </a:cubicBezTo>
                    <a:cubicBezTo>
                      <a:pt x="397475" y="117907"/>
                      <a:pt x="390991" y="105515"/>
                      <a:pt x="381000" y="96357"/>
                    </a:cubicBezTo>
                    <a:cubicBezTo>
                      <a:pt x="369145" y="85490"/>
                      <a:pt x="319884" y="48950"/>
                      <a:pt x="298450" y="39207"/>
                    </a:cubicBezTo>
                    <a:cubicBezTo>
                      <a:pt x="286263" y="33667"/>
                      <a:pt x="273050" y="30740"/>
                      <a:pt x="260350" y="26507"/>
                    </a:cubicBezTo>
                    <a:cubicBezTo>
                      <a:pt x="217129" y="12100"/>
                      <a:pt x="254922" y="23082"/>
                      <a:pt x="171450" y="13807"/>
                    </a:cubicBezTo>
                    <a:cubicBezTo>
                      <a:pt x="156574" y="12154"/>
                      <a:pt x="146050" y="9574"/>
                      <a:pt x="133350" y="7457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81EBA633-333B-7B2F-313D-DB45CF0E3BEA}"/>
                  </a:ext>
                </a:extLst>
              </p:cNvPr>
              <p:cNvSpPr/>
              <p:nvPr/>
            </p:nvSpPr>
            <p:spPr>
              <a:xfrm>
                <a:off x="8686800" y="5076806"/>
                <a:ext cx="733834" cy="55852"/>
              </a:xfrm>
              <a:custGeom>
                <a:avLst/>
                <a:gdLst>
                  <a:gd name="connsiteX0" fmla="*/ 0 w 1530350"/>
                  <a:gd name="connsiteY0" fmla="*/ 12718 h 82568"/>
                  <a:gd name="connsiteX1" fmla="*/ 311150 w 1530350"/>
                  <a:gd name="connsiteY1" fmla="*/ 66693 h 82568"/>
                  <a:gd name="connsiteX2" fmla="*/ 558800 w 1530350"/>
                  <a:gd name="connsiteY2" fmla="*/ 76218 h 82568"/>
                  <a:gd name="connsiteX3" fmla="*/ 641350 w 1530350"/>
                  <a:gd name="connsiteY3" fmla="*/ 82568 h 82568"/>
                  <a:gd name="connsiteX4" fmla="*/ 1162050 w 1530350"/>
                  <a:gd name="connsiteY4" fmla="*/ 76218 h 82568"/>
                  <a:gd name="connsiteX5" fmla="*/ 1323975 w 1530350"/>
                  <a:gd name="connsiteY5" fmla="*/ 53993 h 82568"/>
                  <a:gd name="connsiteX6" fmla="*/ 1358900 w 1530350"/>
                  <a:gd name="connsiteY6" fmla="*/ 44468 h 82568"/>
                  <a:gd name="connsiteX7" fmla="*/ 1450975 w 1530350"/>
                  <a:gd name="connsiteY7" fmla="*/ 28593 h 82568"/>
                  <a:gd name="connsiteX8" fmla="*/ 1482725 w 1530350"/>
                  <a:gd name="connsiteY8" fmla="*/ 19068 h 82568"/>
                  <a:gd name="connsiteX9" fmla="*/ 1501775 w 1530350"/>
                  <a:gd name="connsiteY9" fmla="*/ 12718 h 82568"/>
                  <a:gd name="connsiteX10" fmla="*/ 1530350 w 1530350"/>
                  <a:gd name="connsiteY10" fmla="*/ 18 h 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0350" h="82568">
                    <a:moveTo>
                      <a:pt x="0" y="12718"/>
                    </a:moveTo>
                    <a:cubicBezTo>
                      <a:pt x="107949" y="66693"/>
                      <a:pt x="51908" y="42003"/>
                      <a:pt x="311150" y="66693"/>
                    </a:cubicBezTo>
                    <a:cubicBezTo>
                      <a:pt x="393389" y="74525"/>
                      <a:pt x="476284" y="72251"/>
                      <a:pt x="558800" y="76218"/>
                    </a:cubicBezTo>
                    <a:cubicBezTo>
                      <a:pt x="586366" y="77543"/>
                      <a:pt x="613833" y="80451"/>
                      <a:pt x="641350" y="82568"/>
                    </a:cubicBezTo>
                    <a:lnTo>
                      <a:pt x="1162050" y="76218"/>
                    </a:lnTo>
                    <a:cubicBezTo>
                      <a:pt x="1216483" y="73939"/>
                      <a:pt x="1323975" y="53993"/>
                      <a:pt x="1323975" y="53993"/>
                    </a:cubicBezTo>
                    <a:cubicBezTo>
                      <a:pt x="1335617" y="50818"/>
                      <a:pt x="1347067" y="46835"/>
                      <a:pt x="1358900" y="44468"/>
                    </a:cubicBezTo>
                    <a:cubicBezTo>
                      <a:pt x="1389440" y="38360"/>
                      <a:pt x="1421144" y="37542"/>
                      <a:pt x="1450975" y="28593"/>
                    </a:cubicBezTo>
                    <a:lnTo>
                      <a:pt x="1482725" y="19068"/>
                    </a:lnTo>
                    <a:cubicBezTo>
                      <a:pt x="1489114" y="17071"/>
                      <a:pt x="1495698" y="15523"/>
                      <a:pt x="1501775" y="12718"/>
                    </a:cubicBezTo>
                    <a:cubicBezTo>
                      <a:pt x="1531567" y="-1032"/>
                      <a:pt x="1514046" y="18"/>
                      <a:pt x="1530350" y="1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271B043D-6D0F-9830-EEAA-704A5FEC4663}"/>
              </a:ext>
            </a:extLst>
          </p:cNvPr>
          <p:cNvCxnSpPr>
            <a:cxnSpLocks/>
            <a:stCxn id="329" idx="7"/>
          </p:cNvCxnSpPr>
          <p:nvPr/>
        </p:nvCxnSpPr>
        <p:spPr>
          <a:xfrm flipV="1">
            <a:off x="9021222" y="4922320"/>
            <a:ext cx="130847" cy="57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5" name="箭头: 丁字 334">
            <a:extLst>
              <a:ext uri="{FF2B5EF4-FFF2-40B4-BE49-F238E27FC236}">
                <a16:creationId xmlns:a16="http://schemas.microsoft.com/office/drawing/2014/main" id="{5CB21106-7E66-B9E7-8639-4678D92F8C94}"/>
              </a:ext>
            </a:extLst>
          </p:cNvPr>
          <p:cNvSpPr/>
          <p:nvPr/>
        </p:nvSpPr>
        <p:spPr>
          <a:xfrm rot="5400000">
            <a:off x="9295765" y="3163690"/>
            <a:ext cx="1228426" cy="511095"/>
          </a:xfrm>
          <a:prstGeom prst="leftRight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FD367C77-68A2-24CA-BD42-7A6C6EA9D54D}"/>
              </a:ext>
            </a:extLst>
          </p:cNvPr>
          <p:cNvSpPr/>
          <p:nvPr/>
        </p:nvSpPr>
        <p:spPr>
          <a:xfrm>
            <a:off x="10307831" y="3055782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矩形 344">
            <a:extLst>
              <a:ext uri="{FF2B5EF4-FFF2-40B4-BE49-F238E27FC236}">
                <a16:creationId xmlns:a16="http://schemas.microsoft.com/office/drawing/2014/main" id="{574B5A13-C301-F665-AF9D-A326AAEBAFC5}"/>
              </a:ext>
            </a:extLst>
          </p:cNvPr>
          <p:cNvSpPr/>
          <p:nvPr/>
        </p:nvSpPr>
        <p:spPr>
          <a:xfrm>
            <a:off x="10390305" y="3131982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矩形 345">
            <a:extLst>
              <a:ext uri="{FF2B5EF4-FFF2-40B4-BE49-F238E27FC236}">
                <a16:creationId xmlns:a16="http://schemas.microsoft.com/office/drawing/2014/main" id="{8AF41BA4-07CA-8AE1-7E88-B47BE3A0EFDD}"/>
              </a:ext>
            </a:extLst>
          </p:cNvPr>
          <p:cNvSpPr/>
          <p:nvPr/>
        </p:nvSpPr>
        <p:spPr>
          <a:xfrm>
            <a:off x="10472779" y="3208182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81C5E433-21A8-68EE-F44E-4E5F5D0D5080}"/>
              </a:ext>
            </a:extLst>
          </p:cNvPr>
          <p:cNvSpPr/>
          <p:nvPr/>
        </p:nvSpPr>
        <p:spPr>
          <a:xfrm>
            <a:off x="10577391" y="3284382"/>
            <a:ext cx="51109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箭头: 右 347">
            <a:extLst>
              <a:ext uri="{FF2B5EF4-FFF2-40B4-BE49-F238E27FC236}">
                <a16:creationId xmlns:a16="http://schemas.microsoft.com/office/drawing/2014/main" id="{169AF3FA-DD10-D941-A3A0-1A0D6D46E27E}"/>
              </a:ext>
            </a:extLst>
          </p:cNvPr>
          <p:cNvSpPr/>
          <p:nvPr/>
        </p:nvSpPr>
        <p:spPr>
          <a:xfrm>
            <a:off x="11162030" y="3360582"/>
            <a:ext cx="381000" cy="1524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B09583AB-45C8-0241-AF31-8B492D0EC715}"/>
              </a:ext>
            </a:extLst>
          </p:cNvPr>
          <p:cNvSpPr txBox="1"/>
          <p:nvPr/>
        </p:nvSpPr>
        <p:spPr>
          <a:xfrm>
            <a:off x="11590655" y="3234571"/>
            <a:ext cx="60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QA</a:t>
            </a:r>
            <a:endParaRPr lang="zh-CN" altLang="en-US" dirty="0"/>
          </a:p>
        </p:txBody>
      </p:sp>
      <p:sp>
        <p:nvSpPr>
          <p:cNvPr id="351" name="文本框 350">
            <a:extLst>
              <a:ext uri="{FF2B5EF4-FFF2-40B4-BE49-F238E27FC236}">
                <a16:creationId xmlns:a16="http://schemas.microsoft.com/office/drawing/2014/main" id="{E7C6C640-A39E-9259-A5A6-7F96B3F41923}"/>
              </a:ext>
            </a:extLst>
          </p:cNvPr>
          <p:cNvSpPr txBox="1"/>
          <p:nvPr/>
        </p:nvSpPr>
        <p:spPr>
          <a:xfrm>
            <a:off x="440682" y="5382038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原始文献</a:t>
            </a:r>
          </a:p>
        </p:txBody>
      </p:sp>
      <p:sp>
        <p:nvSpPr>
          <p:cNvPr id="352" name="文本框 351">
            <a:extLst>
              <a:ext uri="{FF2B5EF4-FFF2-40B4-BE49-F238E27FC236}">
                <a16:creationId xmlns:a16="http://schemas.microsoft.com/office/drawing/2014/main" id="{20EF409F-AFB4-A702-0D68-85A9B362EFDD}"/>
              </a:ext>
            </a:extLst>
          </p:cNvPr>
          <p:cNvSpPr txBox="1"/>
          <p:nvPr/>
        </p:nvSpPr>
        <p:spPr>
          <a:xfrm>
            <a:off x="2041701" y="5258928"/>
            <a:ext cx="1421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无向图</a:t>
            </a:r>
            <a:endParaRPr lang="en-US" altLang="zh-CN" sz="1600" b="1" dirty="0"/>
          </a:p>
          <a:p>
            <a:pPr algn="ctr"/>
            <a:r>
              <a:rPr lang="zh-CN" altLang="en-US" sz="1600" b="1" dirty="0"/>
              <a:t>（边代表引用）</a:t>
            </a: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D6ABBD7A-3E16-2065-A98C-89B455D9342B}"/>
              </a:ext>
            </a:extLst>
          </p:cNvPr>
          <p:cNvSpPr txBox="1"/>
          <p:nvPr/>
        </p:nvSpPr>
        <p:spPr>
          <a:xfrm>
            <a:off x="3990670" y="5382038"/>
            <a:ext cx="128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/>
              <a:t>Ego-splitting</a:t>
            </a:r>
            <a:endParaRPr lang="zh-CN" altLang="en-US" sz="1600" b="1" dirty="0"/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9AF18853-8B31-A402-58EA-F684F99096E2}"/>
              </a:ext>
            </a:extLst>
          </p:cNvPr>
          <p:cNvSpPr txBox="1"/>
          <p:nvPr/>
        </p:nvSpPr>
        <p:spPr>
          <a:xfrm>
            <a:off x="7427560" y="538528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随机采样</a:t>
            </a: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5B2663B-00B3-9F63-6E29-91DF739DADD9}"/>
              </a:ext>
            </a:extLst>
          </p:cNvPr>
          <p:cNvSpPr txBox="1"/>
          <p:nvPr/>
        </p:nvSpPr>
        <p:spPr>
          <a:xfrm>
            <a:off x="9177495" y="5385034"/>
            <a:ext cx="1421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各簇的表示</a:t>
            </a: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7AB6ED88-038B-8165-3B03-E778780ED2B3}"/>
              </a:ext>
            </a:extLst>
          </p:cNvPr>
          <p:cNvSpPr txBox="1"/>
          <p:nvPr/>
        </p:nvSpPr>
        <p:spPr>
          <a:xfrm>
            <a:off x="10067320" y="3939354"/>
            <a:ext cx="1421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候选文章</a:t>
            </a:r>
          </a:p>
        </p:txBody>
      </p: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F6D4BBC7-5CCE-B420-115A-789378844DD7}"/>
              </a:ext>
            </a:extLst>
          </p:cNvPr>
          <p:cNvCxnSpPr>
            <a:cxnSpLocks/>
            <a:stCxn id="351" idx="3"/>
            <a:endCxn id="352" idx="1"/>
          </p:cNvCxnSpPr>
          <p:nvPr/>
        </p:nvCxnSpPr>
        <p:spPr>
          <a:xfrm>
            <a:off x="1659882" y="5551315"/>
            <a:ext cx="381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358">
            <a:extLst>
              <a:ext uri="{FF2B5EF4-FFF2-40B4-BE49-F238E27FC236}">
                <a16:creationId xmlns:a16="http://schemas.microsoft.com/office/drawing/2014/main" id="{1B62A48E-77FC-E692-736B-A82AB6DC34C2}"/>
              </a:ext>
            </a:extLst>
          </p:cNvPr>
          <p:cNvCxnSpPr>
            <a:cxnSpLocks/>
            <a:stCxn id="352" idx="3"/>
            <a:endCxn id="353" idx="1"/>
          </p:cNvCxnSpPr>
          <p:nvPr/>
        </p:nvCxnSpPr>
        <p:spPr>
          <a:xfrm flipV="1">
            <a:off x="3463032" y="5551315"/>
            <a:ext cx="5276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箭头连接符 361">
            <a:extLst>
              <a:ext uri="{FF2B5EF4-FFF2-40B4-BE49-F238E27FC236}">
                <a16:creationId xmlns:a16="http://schemas.microsoft.com/office/drawing/2014/main" id="{E7FB29C0-F7FA-6A16-20C8-C3D4275E9A3C}"/>
              </a:ext>
            </a:extLst>
          </p:cNvPr>
          <p:cNvCxnSpPr>
            <a:cxnSpLocks/>
            <a:stCxn id="353" idx="3"/>
            <a:endCxn id="236" idx="1"/>
          </p:cNvCxnSpPr>
          <p:nvPr/>
        </p:nvCxnSpPr>
        <p:spPr>
          <a:xfrm flipV="1">
            <a:off x="5274808" y="5550713"/>
            <a:ext cx="530735" cy="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箭头连接符 364">
            <a:extLst>
              <a:ext uri="{FF2B5EF4-FFF2-40B4-BE49-F238E27FC236}">
                <a16:creationId xmlns:a16="http://schemas.microsoft.com/office/drawing/2014/main" id="{68CDDC79-B083-224E-4E5F-E4981614C732}"/>
              </a:ext>
            </a:extLst>
          </p:cNvPr>
          <p:cNvCxnSpPr>
            <a:cxnSpLocks/>
            <a:stCxn id="354" idx="3"/>
            <a:endCxn id="355" idx="1"/>
          </p:cNvCxnSpPr>
          <p:nvPr/>
        </p:nvCxnSpPr>
        <p:spPr>
          <a:xfrm flipV="1">
            <a:off x="8646760" y="5554311"/>
            <a:ext cx="530735" cy="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C88CEF0B-F9E2-28D9-E52E-D742F4464BAA}"/>
              </a:ext>
            </a:extLst>
          </p:cNvPr>
          <p:cNvCxnSpPr>
            <a:cxnSpLocks/>
          </p:cNvCxnSpPr>
          <p:nvPr/>
        </p:nvCxnSpPr>
        <p:spPr>
          <a:xfrm flipV="1">
            <a:off x="570637" y="3355316"/>
            <a:ext cx="7689619" cy="49089"/>
          </a:xfrm>
          <a:prstGeom prst="line">
            <a:avLst/>
          </a:prstGeom>
          <a:ln w="28575">
            <a:solidFill>
              <a:schemeClr val="accent1">
                <a:shade val="95000"/>
                <a:satMod val="105000"/>
                <a:alpha val="33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文本框 374">
            <a:extLst>
              <a:ext uri="{FF2B5EF4-FFF2-40B4-BE49-F238E27FC236}">
                <a16:creationId xmlns:a16="http://schemas.microsoft.com/office/drawing/2014/main" id="{269707E1-6DDD-6872-1B4F-447EAA93614E}"/>
              </a:ext>
            </a:extLst>
          </p:cNvPr>
          <p:cNvSpPr txBox="1"/>
          <p:nvPr/>
        </p:nvSpPr>
        <p:spPr>
          <a:xfrm>
            <a:off x="164998" y="2850234"/>
            <a:ext cx="1574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在线搜索</a:t>
            </a: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698EDFDD-D0D6-990A-748C-364F90FACCB4}"/>
              </a:ext>
            </a:extLst>
          </p:cNvPr>
          <p:cNvSpPr txBox="1"/>
          <p:nvPr/>
        </p:nvSpPr>
        <p:spPr>
          <a:xfrm>
            <a:off x="82129" y="3518636"/>
            <a:ext cx="227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特征离线构建</a:t>
            </a: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27F7BD14-9C62-6131-A552-4E68B4BD3B4B}"/>
              </a:ext>
            </a:extLst>
          </p:cNvPr>
          <p:cNvSpPr txBox="1"/>
          <p:nvPr/>
        </p:nvSpPr>
        <p:spPr>
          <a:xfrm>
            <a:off x="8251604" y="5635934"/>
            <a:ext cx="140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Biobert</a:t>
            </a:r>
            <a:r>
              <a:rPr lang="zh-CN" altLang="en-US" sz="1600" b="1" dirty="0"/>
              <a:t>表示</a:t>
            </a:r>
          </a:p>
        </p:txBody>
      </p:sp>
      <p:sp>
        <p:nvSpPr>
          <p:cNvPr id="387" name="文本框 386">
            <a:extLst>
              <a:ext uri="{FF2B5EF4-FFF2-40B4-BE49-F238E27FC236}">
                <a16:creationId xmlns:a16="http://schemas.microsoft.com/office/drawing/2014/main" id="{11BC9BBE-C2F0-02CF-9877-A63AC2F8E31E}"/>
              </a:ext>
            </a:extLst>
          </p:cNvPr>
          <p:cNvSpPr txBox="1"/>
          <p:nvPr/>
        </p:nvSpPr>
        <p:spPr>
          <a:xfrm>
            <a:off x="7781577" y="1909046"/>
            <a:ext cx="140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Biobert</a:t>
            </a:r>
            <a:r>
              <a:rPr lang="zh-CN" altLang="en-US" sz="1600" b="1" dirty="0"/>
              <a:t>表示</a:t>
            </a:r>
          </a:p>
        </p:txBody>
      </p:sp>
      <p:sp>
        <p:nvSpPr>
          <p:cNvPr id="389" name="文本框 388">
            <a:extLst>
              <a:ext uri="{FF2B5EF4-FFF2-40B4-BE49-F238E27FC236}">
                <a16:creationId xmlns:a16="http://schemas.microsoft.com/office/drawing/2014/main" id="{76F04D9D-0C8F-61D1-ABC4-0DAFD89C7697}"/>
              </a:ext>
            </a:extLst>
          </p:cNvPr>
          <p:cNvSpPr txBox="1"/>
          <p:nvPr/>
        </p:nvSpPr>
        <p:spPr>
          <a:xfrm>
            <a:off x="8218052" y="3078703"/>
            <a:ext cx="1436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</a:rPr>
              <a:t>余弦相似度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</a:rPr>
              <a:t>计算最相似簇</a:t>
            </a: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4E6B98FC-09C5-DA12-D5BB-793AC5926CEC}"/>
              </a:ext>
            </a:extLst>
          </p:cNvPr>
          <p:cNvGrpSpPr/>
          <p:nvPr/>
        </p:nvGrpSpPr>
        <p:grpSpPr>
          <a:xfrm>
            <a:off x="5824947" y="4041392"/>
            <a:ext cx="1087783" cy="1214325"/>
            <a:chOff x="4922770" y="3936795"/>
            <a:chExt cx="1253893" cy="1566374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47D1EE3E-5435-EBC4-DA71-A9EAD6766148}"/>
                </a:ext>
              </a:extLst>
            </p:cNvPr>
            <p:cNvGrpSpPr/>
            <p:nvPr/>
          </p:nvGrpSpPr>
          <p:grpSpPr>
            <a:xfrm>
              <a:off x="4930212" y="3936795"/>
              <a:ext cx="1246451" cy="1146870"/>
              <a:chOff x="4623585" y="3936795"/>
              <a:chExt cx="1246451" cy="1146870"/>
            </a:xfrm>
          </p:grpSpPr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B0037867-6191-2125-4BE4-19009962C726}"/>
                  </a:ext>
                </a:extLst>
              </p:cNvPr>
              <p:cNvSpPr/>
              <p:nvPr/>
            </p:nvSpPr>
            <p:spPr>
              <a:xfrm>
                <a:off x="5149319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E5824A6F-B417-36CA-601F-169506FF3A3F}"/>
                  </a:ext>
                </a:extLst>
              </p:cNvPr>
              <p:cNvSpPr/>
              <p:nvPr/>
            </p:nvSpPr>
            <p:spPr>
              <a:xfrm>
                <a:off x="5473801" y="3936795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EA7C0E23-CAA9-2782-7F83-5A777AA97CE6}"/>
                  </a:ext>
                </a:extLst>
              </p:cNvPr>
              <p:cNvSpPr/>
              <p:nvPr/>
            </p:nvSpPr>
            <p:spPr>
              <a:xfrm>
                <a:off x="5476044" y="4481118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C32924CD-F199-4B49-1AF8-2EAB885F030C}"/>
                  </a:ext>
                </a:extLst>
              </p:cNvPr>
              <p:cNvSpPr/>
              <p:nvPr/>
            </p:nvSpPr>
            <p:spPr>
              <a:xfrm>
                <a:off x="4699785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15C74010-3C73-F7DA-5333-4AB8C1B2BC5D}"/>
                  </a:ext>
                </a:extLst>
              </p:cNvPr>
              <p:cNvSpPr/>
              <p:nvPr/>
            </p:nvSpPr>
            <p:spPr>
              <a:xfrm>
                <a:off x="5717636" y="4204261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1F1AD564-A27A-B776-979F-7B0A1FE92339}"/>
                  </a:ext>
                </a:extLst>
              </p:cNvPr>
              <p:cNvSpPr/>
              <p:nvPr/>
            </p:nvSpPr>
            <p:spPr>
              <a:xfrm>
                <a:off x="4623585" y="4931265"/>
                <a:ext cx="152400" cy="152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B2C42242-3CAE-833A-486A-CA0A6F6C06FA}"/>
                </a:ext>
              </a:extLst>
            </p:cNvPr>
            <p:cNvGrpSpPr/>
            <p:nvPr/>
          </p:nvGrpSpPr>
          <p:grpSpPr>
            <a:xfrm>
              <a:off x="4922770" y="4413942"/>
              <a:ext cx="1236245" cy="1089227"/>
              <a:chOff x="4616143" y="4413942"/>
              <a:chExt cx="1236245" cy="1089227"/>
            </a:xfrm>
          </p:grpSpPr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1FC7D472-E6F6-247C-31BF-625D426F6ACE}"/>
                  </a:ext>
                </a:extLst>
              </p:cNvPr>
              <p:cNvSpPr/>
              <p:nvPr/>
            </p:nvSpPr>
            <p:spPr>
              <a:xfrm>
                <a:off x="5475763" y="4882646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637A3FFC-1AFA-8D41-CFDB-A4220575B236}"/>
                  </a:ext>
                </a:extLst>
              </p:cNvPr>
              <p:cNvSpPr/>
              <p:nvPr/>
            </p:nvSpPr>
            <p:spPr>
              <a:xfrm>
                <a:off x="5473801" y="5350769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81AFF03E-651F-4EE6-C5F1-7D105C4DAD1A}"/>
                  </a:ext>
                </a:extLst>
              </p:cNvPr>
              <p:cNvSpPr/>
              <p:nvPr/>
            </p:nvSpPr>
            <p:spPr>
              <a:xfrm>
                <a:off x="4689278" y="5140141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8F045F1D-01BB-2E6C-E962-2069ABD14D37}"/>
                  </a:ext>
                </a:extLst>
              </p:cNvPr>
              <p:cNvSpPr/>
              <p:nvPr/>
            </p:nvSpPr>
            <p:spPr>
              <a:xfrm>
                <a:off x="5144065" y="5140141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>
                <a:extLst>
                  <a:ext uri="{FF2B5EF4-FFF2-40B4-BE49-F238E27FC236}">
                    <a16:creationId xmlns:a16="http://schemas.microsoft.com/office/drawing/2014/main" id="{E81C7997-F7E7-BA47-871B-DEE06B593954}"/>
                  </a:ext>
                </a:extLst>
              </p:cNvPr>
              <p:cNvSpPr/>
              <p:nvPr/>
            </p:nvSpPr>
            <p:spPr>
              <a:xfrm>
                <a:off x="5699988" y="5109569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3CD77824-9CB4-E3F1-0CDF-D0D73ABF30B8}"/>
                  </a:ext>
                </a:extLst>
              </p:cNvPr>
              <p:cNvSpPr/>
              <p:nvPr/>
            </p:nvSpPr>
            <p:spPr>
              <a:xfrm>
                <a:off x="4616143" y="4413942"/>
                <a:ext cx="152400" cy="152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6" name="文本框 235">
            <a:extLst>
              <a:ext uri="{FF2B5EF4-FFF2-40B4-BE49-F238E27FC236}">
                <a16:creationId xmlns:a16="http://schemas.microsoft.com/office/drawing/2014/main" id="{587679AE-B476-5B36-3EE5-DC8514E71349}"/>
              </a:ext>
            </a:extLst>
          </p:cNvPr>
          <p:cNvSpPr txBox="1"/>
          <p:nvPr/>
        </p:nvSpPr>
        <p:spPr>
          <a:xfrm>
            <a:off x="5805543" y="538143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保留关键簇</a:t>
            </a:r>
          </a:p>
        </p:txBody>
      </p: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51DCE95A-A2EA-2BF1-33CA-D9FE3D66E556}"/>
              </a:ext>
            </a:extLst>
          </p:cNvPr>
          <p:cNvCxnSpPr>
            <a:cxnSpLocks/>
            <a:stCxn id="236" idx="3"/>
            <a:endCxn id="354" idx="1"/>
          </p:cNvCxnSpPr>
          <p:nvPr/>
        </p:nvCxnSpPr>
        <p:spPr>
          <a:xfrm>
            <a:off x="7024743" y="5550713"/>
            <a:ext cx="402817" cy="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bject 2">
            <a:extLst>
              <a:ext uri="{FF2B5EF4-FFF2-40B4-BE49-F238E27FC236}">
                <a16:creationId xmlns:a16="http://schemas.microsoft.com/office/drawing/2014/main" id="{28572B2C-BF14-F0AA-15F1-832B99B34A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38769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Ego-splitting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434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981E53-42AD-F74C-967A-92465DD5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990600"/>
            <a:ext cx="6337626" cy="505486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9840BA0-32EB-FB10-94D0-8FAF31DE7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38769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Ego-splitting Result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C9265BD-A8A2-F486-9990-5EABA166C89B}"/>
              </a:ext>
            </a:extLst>
          </p:cNvPr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3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2836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4143290"/>
            <a:ext cx="50151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Clustering: K-means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700" cy="1785620"/>
            <a:chOff x="2222324" y="3896995"/>
            <a:chExt cx="1536700" cy="1785620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69342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/>
                <a:ea typeface="+mj-ea"/>
              </a:rPr>
              <a:t>汇报</a:t>
            </a:r>
            <a:r>
              <a:rPr lang="zh-CN" altLang="en-US">
                <a:latin typeface="微软雅黑"/>
                <a:ea typeface="+mj-ea"/>
              </a:rPr>
              <a:t>人：邱小尧</a:t>
            </a:r>
            <a:endParaRPr lang="zh-CN" altLang="en-US" dirty="0">
              <a:latin typeface="微软雅黑"/>
              <a:ea typeface="+mj-ea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400" b="1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852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  <a:ln w="3175"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Century Gothic"/>
                <a:ea typeface="宋体" panose="02010600030101010101" pitchFamily="2" charset="-122"/>
                <a:cs typeface="Century Gothic"/>
              </a:rPr>
              <a:t>6.1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67493" y="6437401"/>
            <a:ext cx="314325" cy="270587"/>
          </a:xfrm>
          <a:prstGeom prst="rect">
            <a:avLst/>
          </a:prstGeom>
          <a:ln w="3175">
            <a:noFill/>
          </a:ln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83E65022-5623-6EED-6FCE-D976651F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305" y="212486"/>
            <a:ext cx="6210874" cy="701723"/>
          </a:xfrm>
          <a:ln w="3175">
            <a:noFill/>
          </a:ln>
        </p:spPr>
        <p:txBody>
          <a:bodyPr>
            <a:normAutofit/>
          </a:bodyPr>
          <a:lstStyle/>
          <a:p>
            <a:r>
              <a:rPr lang="en-US" altLang="zh-CN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Kmeans Clustering Context minning</a:t>
            </a:r>
            <a:endParaRPr lang="zh-CN" altLang="en-US" sz="280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圆柱体 29">
            <a:extLst>
              <a:ext uri="{FF2B5EF4-FFF2-40B4-BE49-F238E27FC236}">
                <a16:creationId xmlns:a16="http://schemas.microsoft.com/office/drawing/2014/main" id="{DB4FB348-E86C-ED5A-2C9C-421385A19701}"/>
              </a:ext>
            </a:extLst>
          </p:cNvPr>
          <p:cNvSpPr/>
          <p:nvPr/>
        </p:nvSpPr>
        <p:spPr>
          <a:xfrm>
            <a:off x="9220401" y="4349736"/>
            <a:ext cx="1324588" cy="1684794"/>
          </a:xfrm>
          <a:prstGeom prst="can">
            <a:avLst/>
          </a:prstGeom>
          <a:solidFill>
            <a:srgbClr val="FF94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Bio –Bert QAsystem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6027588-63B9-ED0C-2510-EBF1CF512947}"/>
              </a:ext>
            </a:extLst>
          </p:cNvPr>
          <p:cNvSpPr txBox="1"/>
          <p:nvPr/>
        </p:nvSpPr>
        <p:spPr>
          <a:xfrm>
            <a:off x="2065464" y="2124544"/>
            <a:ext cx="159654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向量化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BFA048-9365-9508-0F93-25B75ECB0F14}"/>
              </a:ext>
            </a:extLst>
          </p:cNvPr>
          <p:cNvGrpSpPr/>
          <p:nvPr/>
        </p:nvGrpSpPr>
        <p:grpSpPr>
          <a:xfrm>
            <a:off x="7065639" y="2084631"/>
            <a:ext cx="1288634" cy="1104671"/>
            <a:chOff x="7261443" y="2268416"/>
            <a:chExt cx="1272476" cy="119529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D49971D-0047-FBF4-38A8-8A6126594CC8}"/>
                </a:ext>
              </a:extLst>
            </p:cNvPr>
            <p:cNvSpPr/>
            <p:nvPr/>
          </p:nvSpPr>
          <p:spPr>
            <a:xfrm>
              <a:off x="7261443" y="2268416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E80D17-FE21-9421-A1D0-6AA484A2A890}"/>
                </a:ext>
              </a:extLst>
            </p:cNvPr>
            <p:cNvSpPr/>
            <p:nvPr/>
          </p:nvSpPr>
          <p:spPr>
            <a:xfrm>
              <a:off x="8156616" y="2759985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42E3163-20BC-8ED9-40AF-86744E25966A}"/>
                </a:ext>
              </a:extLst>
            </p:cNvPr>
            <p:cNvSpPr/>
            <p:nvPr/>
          </p:nvSpPr>
          <p:spPr>
            <a:xfrm>
              <a:off x="7262928" y="2831007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1E53C29D-E15D-8955-DB58-190FD8336262}"/>
                </a:ext>
              </a:extLst>
            </p:cNvPr>
            <p:cNvSpPr/>
            <p:nvPr/>
          </p:nvSpPr>
          <p:spPr>
            <a:xfrm>
              <a:off x="8258709" y="2339437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F70D22A-35F8-6583-6A49-410A11EE1C19}"/>
                </a:ext>
              </a:extLst>
            </p:cNvPr>
            <p:cNvSpPr/>
            <p:nvPr/>
          </p:nvSpPr>
          <p:spPr>
            <a:xfrm>
              <a:off x="7564771" y="3321665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7C28910-58D6-AA8C-B960-275C1E213C78}"/>
                </a:ext>
              </a:extLst>
            </p:cNvPr>
            <p:cNvSpPr/>
            <p:nvPr/>
          </p:nvSpPr>
          <p:spPr>
            <a:xfrm>
              <a:off x="8391876" y="2831007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F71369A-7D12-B257-8FA1-87984BD1EA2D}"/>
                </a:ext>
              </a:extLst>
            </p:cNvPr>
            <p:cNvSpPr/>
            <p:nvPr/>
          </p:nvSpPr>
          <p:spPr>
            <a:xfrm>
              <a:off x="8085595" y="3295034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3E2C11B-E514-EE1B-A0AA-C0BFFABE69F7}"/>
                </a:ext>
              </a:extLst>
            </p:cNvPr>
            <p:cNvSpPr/>
            <p:nvPr/>
          </p:nvSpPr>
          <p:spPr>
            <a:xfrm>
              <a:off x="7564770" y="2595461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0404C91-5C97-B010-ABEB-57B4B55047F5}"/>
                </a:ext>
              </a:extLst>
            </p:cNvPr>
            <p:cNvSpPr/>
            <p:nvPr/>
          </p:nvSpPr>
          <p:spPr>
            <a:xfrm>
              <a:off x="7792626" y="3086240"/>
              <a:ext cx="142043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5700814D-9692-6345-E465-1DB59C14679F}"/>
              </a:ext>
            </a:extLst>
          </p:cNvPr>
          <p:cNvSpPr txBox="1"/>
          <p:nvPr/>
        </p:nvSpPr>
        <p:spPr>
          <a:xfrm>
            <a:off x="8263740" y="2155985"/>
            <a:ext cx="1776937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聚类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8E7EFAF-1C7E-E827-0D72-353B5A69197C}"/>
              </a:ext>
            </a:extLst>
          </p:cNvPr>
          <p:cNvSpPr txBox="1"/>
          <p:nvPr/>
        </p:nvSpPr>
        <p:spPr>
          <a:xfrm>
            <a:off x="8932009" y="3438794"/>
            <a:ext cx="3109189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Passage Vevtor Clusterings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0B8338B-8237-BF05-345A-3AC3776EBA5C}"/>
              </a:ext>
            </a:extLst>
          </p:cNvPr>
          <p:cNvSpPr txBox="1"/>
          <p:nvPr/>
        </p:nvSpPr>
        <p:spPr>
          <a:xfrm>
            <a:off x="5233819" y="1926995"/>
            <a:ext cx="1892197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标准化及主成分分析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0C13D25-AE6F-5E85-9176-3B9AF5A6E4B3}"/>
              </a:ext>
            </a:extLst>
          </p:cNvPr>
          <p:cNvSpPr txBox="1"/>
          <p:nvPr/>
        </p:nvSpPr>
        <p:spPr>
          <a:xfrm>
            <a:off x="5806513" y="3422954"/>
            <a:ext cx="2805946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Standard Passage Vevtors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FB7DEBE-0E21-672C-7C27-C508737EDA9D}"/>
              </a:ext>
            </a:extLst>
          </p:cNvPr>
          <p:cNvCxnSpPr>
            <a:cxnSpLocks/>
          </p:cNvCxnSpPr>
          <p:nvPr/>
        </p:nvCxnSpPr>
        <p:spPr>
          <a:xfrm>
            <a:off x="5236283" y="2769463"/>
            <a:ext cx="1467387" cy="29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1E2AF7D-581C-4F40-3F79-53CB132E7FFF}"/>
              </a:ext>
            </a:extLst>
          </p:cNvPr>
          <p:cNvSpPr txBox="1"/>
          <p:nvPr/>
        </p:nvSpPr>
        <p:spPr>
          <a:xfrm>
            <a:off x="167584" y="964262"/>
            <a:ext cx="4595867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zh-CN" altLang="en-US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preprocess</a:t>
            </a:r>
            <a:endParaRPr lang="zh-CN" altLang="en-US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76FE4A0-5281-A88F-B989-D1A89B160497}"/>
              </a:ext>
            </a:extLst>
          </p:cNvPr>
          <p:cNvCxnSpPr>
            <a:cxnSpLocks/>
          </p:cNvCxnSpPr>
          <p:nvPr/>
        </p:nvCxnSpPr>
        <p:spPr>
          <a:xfrm flipV="1">
            <a:off x="8496164" y="2677329"/>
            <a:ext cx="1115944" cy="67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49BEA8E-D2FD-D30E-E40C-E965E438F101}"/>
              </a:ext>
            </a:extLst>
          </p:cNvPr>
          <p:cNvSpPr txBox="1"/>
          <p:nvPr/>
        </p:nvSpPr>
        <p:spPr>
          <a:xfrm>
            <a:off x="321142" y="4134802"/>
            <a:ext cx="4442141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386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r>
              <a:rPr lang="zh-CN" altLang="en-US" sz="2400">
                <a:solidFill>
                  <a:srgbClr val="F386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F386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process</a:t>
            </a:r>
            <a:endParaRPr lang="zh-CN" altLang="en-US" sz="2400">
              <a:solidFill>
                <a:srgbClr val="F386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77E5928-EF9E-9C43-B433-58A3E0C197EC}"/>
              </a:ext>
            </a:extLst>
          </p:cNvPr>
          <p:cNvSpPr txBox="1"/>
          <p:nvPr/>
        </p:nvSpPr>
        <p:spPr>
          <a:xfrm>
            <a:off x="5471063" y="4814034"/>
            <a:ext cx="1410218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KNN Match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AF97DAD4-9E2C-3E97-D455-B477E5EC0DE1}"/>
              </a:ext>
            </a:extLst>
          </p:cNvPr>
          <p:cNvSpPr/>
          <p:nvPr/>
        </p:nvSpPr>
        <p:spPr>
          <a:xfrm>
            <a:off x="259523" y="4627479"/>
            <a:ext cx="2574520" cy="1312169"/>
          </a:xfrm>
          <a:prstGeom prst="roundRect">
            <a:avLst/>
          </a:prstGeom>
          <a:solidFill>
            <a:srgbClr val="FF94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Get queries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know about COVID-19 risk factors?</a:t>
            </a:r>
          </a:p>
          <a:p>
            <a:pPr algn="ctr"/>
            <a:endParaRPr lang="zh-CN" altLang="en-US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C82F5A49-57C6-E0A8-E6FA-138F66A98425}"/>
              </a:ext>
            </a:extLst>
          </p:cNvPr>
          <p:cNvCxnSpPr>
            <a:cxnSpLocks/>
            <a:stCxn id="82" idx="3"/>
            <a:endCxn id="89" idx="1"/>
          </p:cNvCxnSpPr>
          <p:nvPr/>
        </p:nvCxnSpPr>
        <p:spPr>
          <a:xfrm flipV="1">
            <a:off x="2834043" y="5265107"/>
            <a:ext cx="1926781" cy="1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745BE61-EC9C-9C41-8914-A394C7CE7D0D}"/>
              </a:ext>
            </a:extLst>
          </p:cNvPr>
          <p:cNvGrpSpPr/>
          <p:nvPr/>
        </p:nvGrpSpPr>
        <p:grpSpPr>
          <a:xfrm>
            <a:off x="4760824" y="4534375"/>
            <a:ext cx="390348" cy="1461464"/>
            <a:chOff x="4604973" y="5047544"/>
            <a:chExt cx="398793" cy="1538384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425041A-98FA-332F-1F70-AA770CA81CF3}"/>
                </a:ext>
              </a:extLst>
            </p:cNvPr>
            <p:cNvSpPr/>
            <p:nvPr/>
          </p:nvSpPr>
          <p:spPr>
            <a:xfrm>
              <a:off x="4727790" y="5970290"/>
              <a:ext cx="153160" cy="14204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21F6E9B-6C42-3938-66F9-0995277BB2D6}"/>
                </a:ext>
              </a:extLst>
            </p:cNvPr>
            <p:cNvSpPr/>
            <p:nvPr/>
          </p:nvSpPr>
          <p:spPr>
            <a:xfrm>
              <a:off x="4727790" y="5675047"/>
              <a:ext cx="153160" cy="14204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2CEBDF3-BFDD-8F7D-D656-5DEB8B871555}"/>
                </a:ext>
              </a:extLst>
            </p:cNvPr>
            <p:cNvSpPr/>
            <p:nvPr/>
          </p:nvSpPr>
          <p:spPr>
            <a:xfrm>
              <a:off x="4727790" y="6265533"/>
              <a:ext cx="153160" cy="14204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5236635F-040C-0EBF-004E-A671D63747CD}"/>
                </a:ext>
              </a:extLst>
            </p:cNvPr>
            <p:cNvSpPr/>
            <p:nvPr/>
          </p:nvSpPr>
          <p:spPr>
            <a:xfrm>
              <a:off x="4604973" y="5047544"/>
              <a:ext cx="398793" cy="1538384"/>
            </a:xfrm>
            <a:prstGeom prst="round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309DD2CC-212D-3459-2220-127700FFA76C}"/>
                </a:ext>
              </a:extLst>
            </p:cNvPr>
            <p:cNvSpPr/>
            <p:nvPr/>
          </p:nvSpPr>
          <p:spPr>
            <a:xfrm>
              <a:off x="4727791" y="5112643"/>
              <a:ext cx="153160" cy="14204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B3A7ACF-1008-2607-C089-BEE30DEA564E}"/>
                </a:ext>
              </a:extLst>
            </p:cNvPr>
            <p:cNvSpPr/>
            <p:nvPr/>
          </p:nvSpPr>
          <p:spPr>
            <a:xfrm>
              <a:off x="4727791" y="5379804"/>
              <a:ext cx="153160" cy="14204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617943F2-8968-3FF1-BD43-97EC0FF4B83D}"/>
              </a:ext>
            </a:extLst>
          </p:cNvPr>
          <p:cNvSpPr txBox="1"/>
          <p:nvPr/>
        </p:nvSpPr>
        <p:spPr>
          <a:xfrm>
            <a:off x="3111970" y="5331432"/>
            <a:ext cx="1910000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Bio-Bert</a:t>
            </a: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生成表示</a:t>
            </a:r>
          </a:p>
        </p:txBody>
      </p:sp>
      <p:sp>
        <p:nvSpPr>
          <p:cNvPr id="94" name="流程图: 多文档 93">
            <a:extLst>
              <a:ext uri="{FF2B5EF4-FFF2-40B4-BE49-F238E27FC236}">
                <a16:creationId xmlns:a16="http://schemas.microsoft.com/office/drawing/2014/main" id="{E48ACEFB-749B-C976-6A7F-8F32F9C8D1F1}"/>
              </a:ext>
            </a:extLst>
          </p:cNvPr>
          <p:cNvSpPr/>
          <p:nvPr/>
        </p:nvSpPr>
        <p:spPr>
          <a:xfrm>
            <a:off x="397491" y="1745316"/>
            <a:ext cx="1472730" cy="1649113"/>
          </a:xfrm>
          <a:prstGeom prst="flowChartMultidocument">
            <a:avLst/>
          </a:prstGeom>
          <a:solidFill>
            <a:srgbClr val="12A9D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Raw data</a:t>
            </a:r>
            <a:endParaRPr lang="zh-CN" altLang="en-US"/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F9B0526-2601-32F8-A2F7-2034E9C3F659}"/>
              </a:ext>
            </a:extLst>
          </p:cNvPr>
          <p:cNvCxnSpPr>
            <a:cxnSpLocks/>
          </p:cNvCxnSpPr>
          <p:nvPr/>
        </p:nvCxnSpPr>
        <p:spPr>
          <a:xfrm>
            <a:off x="1947768" y="2569872"/>
            <a:ext cx="1626421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2DDEE43-2C75-AADF-B98D-953E0FFE95D5}"/>
              </a:ext>
            </a:extLst>
          </p:cNvPr>
          <p:cNvGrpSpPr/>
          <p:nvPr/>
        </p:nvGrpSpPr>
        <p:grpSpPr>
          <a:xfrm>
            <a:off x="3341316" y="1418012"/>
            <a:ext cx="1973846" cy="2399153"/>
            <a:chOff x="3634365" y="1615370"/>
            <a:chExt cx="1949097" cy="2595965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14EB0E-609D-FBB3-3921-8980D346C82F}"/>
                </a:ext>
              </a:extLst>
            </p:cNvPr>
            <p:cNvSpPr txBox="1"/>
            <p:nvPr/>
          </p:nvSpPr>
          <p:spPr>
            <a:xfrm>
              <a:off x="3634365" y="3778402"/>
              <a:ext cx="1949097" cy="4329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Passage Vevtors</a:t>
              </a:r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168D001B-529E-05A1-97EC-A19B918B4CBE}"/>
                </a:ext>
              </a:extLst>
            </p:cNvPr>
            <p:cNvSpPr/>
            <p:nvPr/>
          </p:nvSpPr>
          <p:spPr>
            <a:xfrm>
              <a:off x="3864318" y="2418560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779EBFB0-5B01-F786-0E51-8D3A4E64A1B3}"/>
                </a:ext>
              </a:extLst>
            </p:cNvPr>
            <p:cNvSpPr/>
            <p:nvPr/>
          </p:nvSpPr>
          <p:spPr>
            <a:xfrm>
              <a:off x="4228401" y="2322138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8BF6DD7C-09DC-4BBE-C07D-FED837C25115}"/>
                </a:ext>
              </a:extLst>
            </p:cNvPr>
            <p:cNvSpPr/>
            <p:nvPr/>
          </p:nvSpPr>
          <p:spPr>
            <a:xfrm>
              <a:off x="3722940" y="3467871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987E3846-0D8D-80D4-01CF-058B46AC490C}"/>
                </a:ext>
              </a:extLst>
            </p:cNvPr>
            <p:cNvSpPr/>
            <p:nvPr/>
          </p:nvSpPr>
          <p:spPr>
            <a:xfrm>
              <a:off x="4005320" y="1790447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8490D75B-1785-40A1-9B69-86FECF8146E2}"/>
                </a:ext>
              </a:extLst>
            </p:cNvPr>
            <p:cNvSpPr/>
            <p:nvPr/>
          </p:nvSpPr>
          <p:spPr>
            <a:xfrm>
              <a:off x="4933110" y="1908221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2138ED16-DA9F-C330-F65E-5C25BD4ED334}"/>
                </a:ext>
              </a:extLst>
            </p:cNvPr>
            <p:cNvSpPr/>
            <p:nvPr/>
          </p:nvSpPr>
          <p:spPr>
            <a:xfrm>
              <a:off x="5163603" y="2493649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0117DFE6-ED8B-08F8-A65E-D51F716DDEE3}"/>
                </a:ext>
              </a:extLst>
            </p:cNvPr>
            <p:cNvSpPr/>
            <p:nvPr/>
          </p:nvSpPr>
          <p:spPr>
            <a:xfrm>
              <a:off x="4433703" y="2962803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1B5FC41E-9E59-91BD-E118-3B2678514428}"/>
                </a:ext>
              </a:extLst>
            </p:cNvPr>
            <p:cNvSpPr/>
            <p:nvPr/>
          </p:nvSpPr>
          <p:spPr>
            <a:xfrm>
              <a:off x="5293946" y="3555456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A415E37F-92DE-0E30-EDC2-4AF251C91342}"/>
                </a:ext>
              </a:extLst>
            </p:cNvPr>
            <p:cNvSpPr/>
            <p:nvPr/>
          </p:nvSpPr>
          <p:spPr>
            <a:xfrm>
              <a:off x="5383500" y="1615370"/>
              <a:ext cx="141378" cy="142043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F7113F56-F07E-18C4-A309-E335768B6295}"/>
              </a:ext>
            </a:extLst>
          </p:cNvPr>
          <p:cNvSpPr/>
          <p:nvPr/>
        </p:nvSpPr>
        <p:spPr>
          <a:xfrm>
            <a:off x="7145466" y="4624598"/>
            <a:ext cx="1325432" cy="1292748"/>
          </a:xfrm>
          <a:prstGeom prst="ellipse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38603"/>
              </a:solidFill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19D8634A-D260-F94F-5C77-71EFE6453E01}"/>
              </a:ext>
            </a:extLst>
          </p:cNvPr>
          <p:cNvSpPr/>
          <p:nvPr/>
        </p:nvSpPr>
        <p:spPr>
          <a:xfrm>
            <a:off x="7618448" y="5120103"/>
            <a:ext cx="139035" cy="13494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连接符: 曲线 106">
            <a:extLst>
              <a:ext uri="{FF2B5EF4-FFF2-40B4-BE49-F238E27FC236}">
                <a16:creationId xmlns:a16="http://schemas.microsoft.com/office/drawing/2014/main" id="{9AC7CA33-D6F1-B250-4FF3-B8C9688E2494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rot="16200000" flipH="1">
            <a:off x="8230523" y="4202256"/>
            <a:ext cx="567535" cy="1412219"/>
          </a:xfrm>
          <a:prstGeom prst="curvedConnector4">
            <a:avLst>
              <a:gd name="adj1" fmla="val -40279"/>
              <a:gd name="adj2" fmla="val 73464"/>
            </a:avLst>
          </a:prstGeom>
          <a:ln w="127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9F7CBCE1-58D5-3D18-20C4-B8C15C5E8664}"/>
              </a:ext>
            </a:extLst>
          </p:cNvPr>
          <p:cNvSpPr/>
          <p:nvPr/>
        </p:nvSpPr>
        <p:spPr>
          <a:xfrm>
            <a:off x="91528" y="918352"/>
            <a:ext cx="11769791" cy="3021368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: 对角圆角 108">
            <a:extLst>
              <a:ext uri="{FF2B5EF4-FFF2-40B4-BE49-F238E27FC236}">
                <a16:creationId xmlns:a16="http://schemas.microsoft.com/office/drawing/2014/main" id="{11C3E60B-7215-FA64-A22F-CFE7AC0FD94A}"/>
              </a:ext>
            </a:extLst>
          </p:cNvPr>
          <p:cNvSpPr/>
          <p:nvPr/>
        </p:nvSpPr>
        <p:spPr>
          <a:xfrm>
            <a:off x="10772474" y="4893569"/>
            <a:ext cx="996673" cy="597128"/>
          </a:xfrm>
          <a:prstGeom prst="round2DiagRect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Answer</a:t>
            </a:r>
            <a:endParaRPr lang="zh-CN" altLang="en-US"/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C9223F0C-72DD-D65E-8CF4-89142BA337DE}"/>
              </a:ext>
            </a:extLst>
          </p:cNvPr>
          <p:cNvCxnSpPr>
            <a:cxnSpLocks/>
            <a:stCxn id="30" idx="4"/>
            <a:endCxn id="109" idx="2"/>
          </p:cNvCxnSpPr>
          <p:nvPr/>
        </p:nvCxnSpPr>
        <p:spPr>
          <a:xfrm>
            <a:off x="10544989" y="5192133"/>
            <a:ext cx="227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D31698DB-E5E1-98E4-337A-A8AD891211D2}"/>
              </a:ext>
            </a:extLst>
          </p:cNvPr>
          <p:cNvSpPr/>
          <p:nvPr/>
        </p:nvSpPr>
        <p:spPr>
          <a:xfrm>
            <a:off x="91528" y="4083220"/>
            <a:ext cx="11769791" cy="2073766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8" name="Picture 3" descr="查看源图像">
            <a:extLst>
              <a:ext uri="{FF2B5EF4-FFF2-40B4-BE49-F238E27FC236}">
                <a16:creationId xmlns:a16="http://schemas.microsoft.com/office/drawing/2014/main" id="{B71CC283-3C37-8568-054C-76A45DCD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39" y="4169095"/>
            <a:ext cx="719773" cy="104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30F472A1-9B11-FD79-6412-336BB7ECD99C}"/>
              </a:ext>
            </a:extLst>
          </p:cNvPr>
          <p:cNvGrpSpPr/>
          <p:nvPr/>
        </p:nvGrpSpPr>
        <p:grpSpPr>
          <a:xfrm>
            <a:off x="9905647" y="2160331"/>
            <a:ext cx="1272476" cy="1135527"/>
            <a:chOff x="9905647" y="2160331"/>
            <a:chExt cx="1272476" cy="1135527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2A961ACF-9613-79BE-C231-E73BE0494233}"/>
                </a:ext>
              </a:extLst>
            </p:cNvPr>
            <p:cNvGrpSpPr/>
            <p:nvPr/>
          </p:nvGrpSpPr>
          <p:grpSpPr>
            <a:xfrm>
              <a:off x="9905647" y="2160331"/>
              <a:ext cx="1272476" cy="1135527"/>
              <a:chOff x="9869810" y="2488620"/>
              <a:chExt cx="1272476" cy="1195292"/>
            </a:xfrm>
          </p:grpSpPr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ED62470E-C9FD-632F-9658-13BDC94D5C1C}"/>
                  </a:ext>
                </a:extLst>
              </p:cNvPr>
              <p:cNvSpPr/>
              <p:nvPr/>
            </p:nvSpPr>
            <p:spPr>
              <a:xfrm>
                <a:off x="9869810" y="2488620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EEB5A626-66A8-9B77-1337-EAEDDACC4360}"/>
                  </a:ext>
                </a:extLst>
              </p:cNvPr>
              <p:cNvSpPr/>
              <p:nvPr/>
            </p:nvSpPr>
            <p:spPr>
              <a:xfrm>
                <a:off x="10764983" y="2980189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F3E8F432-83D9-B727-545A-5BB1AAF7CDE9}"/>
                  </a:ext>
                </a:extLst>
              </p:cNvPr>
              <p:cNvSpPr/>
              <p:nvPr/>
            </p:nvSpPr>
            <p:spPr>
              <a:xfrm>
                <a:off x="9871295" y="3051211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96249D1B-2BE7-E190-3CE1-675E490FF3F0}"/>
                  </a:ext>
                </a:extLst>
              </p:cNvPr>
              <p:cNvSpPr/>
              <p:nvPr/>
            </p:nvSpPr>
            <p:spPr>
              <a:xfrm>
                <a:off x="10867076" y="2559641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B37AFDBC-64D3-9662-1F82-970CFBE52577}"/>
                  </a:ext>
                </a:extLst>
              </p:cNvPr>
              <p:cNvSpPr/>
              <p:nvPr/>
            </p:nvSpPr>
            <p:spPr>
              <a:xfrm>
                <a:off x="10173138" y="3541869"/>
                <a:ext cx="142043" cy="142043"/>
              </a:xfrm>
              <a:prstGeom prst="ellipse">
                <a:avLst/>
              </a:prstGeom>
              <a:solidFill>
                <a:srgbClr val="FFC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70F3FD84-ED6E-F77C-E0B6-6D5788C1137F}"/>
                  </a:ext>
                </a:extLst>
              </p:cNvPr>
              <p:cNvSpPr/>
              <p:nvPr/>
            </p:nvSpPr>
            <p:spPr>
              <a:xfrm>
                <a:off x="11000243" y="3051211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A87B3985-C720-1259-0B07-A8DD683C761D}"/>
                  </a:ext>
                </a:extLst>
              </p:cNvPr>
              <p:cNvSpPr/>
              <p:nvPr/>
            </p:nvSpPr>
            <p:spPr>
              <a:xfrm>
                <a:off x="10693962" y="3515238"/>
                <a:ext cx="142043" cy="142043"/>
              </a:xfrm>
              <a:prstGeom prst="ellipse">
                <a:avLst/>
              </a:prstGeom>
              <a:solidFill>
                <a:srgbClr val="FFC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71128F29-4AF7-BD54-DBBA-57261C20839C}"/>
                  </a:ext>
                </a:extLst>
              </p:cNvPr>
              <p:cNvSpPr/>
              <p:nvPr/>
            </p:nvSpPr>
            <p:spPr>
              <a:xfrm>
                <a:off x="10173137" y="2815665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5E9995C2-BA75-4115-6C55-027A2882081F}"/>
                </a:ext>
              </a:extLst>
            </p:cNvPr>
            <p:cNvSpPr/>
            <p:nvPr/>
          </p:nvSpPr>
          <p:spPr>
            <a:xfrm>
              <a:off x="10470863" y="2987351"/>
              <a:ext cx="142043" cy="134941"/>
            </a:xfrm>
            <a:prstGeom prst="ellipse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6" name="连接符: 曲线 205">
            <a:extLst>
              <a:ext uri="{FF2B5EF4-FFF2-40B4-BE49-F238E27FC236}">
                <a16:creationId xmlns:a16="http://schemas.microsoft.com/office/drawing/2014/main" id="{3159D506-853F-483A-8CA9-A716978090A9}"/>
              </a:ext>
            </a:extLst>
          </p:cNvPr>
          <p:cNvCxnSpPr>
            <a:cxnSpLocks/>
            <a:stCxn id="89" idx="3"/>
            <a:endCxn id="81" idx="3"/>
          </p:cNvCxnSpPr>
          <p:nvPr/>
        </p:nvCxnSpPr>
        <p:spPr>
          <a:xfrm flipV="1">
            <a:off x="5151172" y="5235284"/>
            <a:ext cx="2487637" cy="29823"/>
          </a:xfrm>
          <a:prstGeom prst="curvedConnector2">
            <a:avLst/>
          </a:prstGeom>
          <a:ln w="19050">
            <a:solidFill>
              <a:srgbClr val="FF94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2DE5F432-BE6F-01DF-E574-1A72AEA3E56E}"/>
              </a:ext>
            </a:extLst>
          </p:cNvPr>
          <p:cNvGrpSpPr/>
          <p:nvPr/>
        </p:nvGrpSpPr>
        <p:grpSpPr>
          <a:xfrm>
            <a:off x="7484534" y="4885611"/>
            <a:ext cx="1272476" cy="1135527"/>
            <a:chOff x="9905647" y="2160331"/>
            <a:chExt cx="1272476" cy="1135527"/>
          </a:xfrm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0CBC2813-DFDA-DA4D-3672-610BEF5ACB5F}"/>
                </a:ext>
              </a:extLst>
            </p:cNvPr>
            <p:cNvGrpSpPr/>
            <p:nvPr/>
          </p:nvGrpSpPr>
          <p:grpSpPr>
            <a:xfrm>
              <a:off x="9905647" y="2160331"/>
              <a:ext cx="1272476" cy="1135527"/>
              <a:chOff x="9869810" y="2488620"/>
              <a:chExt cx="1272476" cy="1195292"/>
            </a:xfrm>
          </p:grpSpPr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C0C3A034-7EC7-592C-7D8A-868D81220D34}"/>
                  </a:ext>
                </a:extLst>
              </p:cNvPr>
              <p:cNvSpPr/>
              <p:nvPr/>
            </p:nvSpPr>
            <p:spPr>
              <a:xfrm>
                <a:off x="9869810" y="2488620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EBE91326-587B-E3BC-CA2F-8592D79C2626}"/>
                  </a:ext>
                </a:extLst>
              </p:cNvPr>
              <p:cNvSpPr/>
              <p:nvPr/>
            </p:nvSpPr>
            <p:spPr>
              <a:xfrm>
                <a:off x="10764983" y="2980189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73C67073-FB21-9F4E-6C36-D475623A5B1F}"/>
                  </a:ext>
                </a:extLst>
              </p:cNvPr>
              <p:cNvSpPr/>
              <p:nvPr/>
            </p:nvSpPr>
            <p:spPr>
              <a:xfrm>
                <a:off x="9871295" y="3051211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837F77FA-1B77-0A8E-3591-49209BCA4116}"/>
                  </a:ext>
                </a:extLst>
              </p:cNvPr>
              <p:cNvSpPr/>
              <p:nvPr/>
            </p:nvSpPr>
            <p:spPr>
              <a:xfrm>
                <a:off x="10867076" y="2559641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3" name="椭圆 242">
                <a:extLst>
                  <a:ext uri="{FF2B5EF4-FFF2-40B4-BE49-F238E27FC236}">
                    <a16:creationId xmlns:a16="http://schemas.microsoft.com/office/drawing/2014/main" id="{56DD9858-2490-13C8-45BF-3EDC9D3671FF}"/>
                  </a:ext>
                </a:extLst>
              </p:cNvPr>
              <p:cNvSpPr/>
              <p:nvPr/>
            </p:nvSpPr>
            <p:spPr>
              <a:xfrm>
                <a:off x="10173138" y="3541869"/>
                <a:ext cx="142043" cy="142043"/>
              </a:xfrm>
              <a:prstGeom prst="ellipse">
                <a:avLst/>
              </a:prstGeom>
              <a:solidFill>
                <a:srgbClr val="FFC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EEF57888-74DF-8400-8F85-BF8A03D3EFE0}"/>
                  </a:ext>
                </a:extLst>
              </p:cNvPr>
              <p:cNvSpPr/>
              <p:nvPr/>
            </p:nvSpPr>
            <p:spPr>
              <a:xfrm>
                <a:off x="11000243" y="3051211"/>
                <a:ext cx="142043" cy="142043"/>
              </a:xfrm>
              <a:prstGeom prst="ellipse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46E7F187-78BB-378A-997F-BEFA71C7626B}"/>
                  </a:ext>
                </a:extLst>
              </p:cNvPr>
              <p:cNvSpPr/>
              <p:nvPr/>
            </p:nvSpPr>
            <p:spPr>
              <a:xfrm>
                <a:off x="10693962" y="3515238"/>
                <a:ext cx="142043" cy="142043"/>
              </a:xfrm>
              <a:prstGeom prst="ellipse">
                <a:avLst/>
              </a:prstGeom>
              <a:solidFill>
                <a:srgbClr val="FFC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2C258C8D-A3F1-9119-D1B2-52E669A161EE}"/>
                  </a:ext>
                </a:extLst>
              </p:cNvPr>
              <p:cNvSpPr/>
              <p:nvPr/>
            </p:nvSpPr>
            <p:spPr>
              <a:xfrm>
                <a:off x="10173137" y="2815665"/>
                <a:ext cx="142043" cy="142043"/>
              </a:xfrm>
              <a:prstGeom prst="ellipse">
                <a:avLst/>
              </a:prstGeom>
              <a:solidFill>
                <a:srgbClr val="C0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8" name="椭圆 237">
              <a:extLst>
                <a:ext uri="{FF2B5EF4-FFF2-40B4-BE49-F238E27FC236}">
                  <a16:creationId xmlns:a16="http://schemas.microsoft.com/office/drawing/2014/main" id="{B49AB77C-50AC-819E-D8B9-BD6D116E28C2}"/>
                </a:ext>
              </a:extLst>
            </p:cNvPr>
            <p:cNvSpPr/>
            <p:nvPr/>
          </p:nvSpPr>
          <p:spPr>
            <a:xfrm>
              <a:off x="10470863" y="2987351"/>
              <a:ext cx="142043" cy="134941"/>
            </a:xfrm>
            <a:prstGeom prst="ellipse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0" name="文本框 249">
            <a:extLst>
              <a:ext uri="{FF2B5EF4-FFF2-40B4-BE49-F238E27FC236}">
                <a16:creationId xmlns:a16="http://schemas.microsoft.com/office/drawing/2014/main" id="{9A27F3B9-4719-150F-5755-33E50628D2E2}"/>
              </a:ext>
            </a:extLst>
          </p:cNvPr>
          <p:cNvSpPr txBox="1"/>
          <p:nvPr/>
        </p:nvSpPr>
        <p:spPr>
          <a:xfrm>
            <a:off x="4433258" y="5840965"/>
            <a:ext cx="184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Query vectors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29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673C5DE-0FC8-66AF-65CE-8552E439E6AC}"/>
              </a:ext>
            </a:extLst>
          </p:cNvPr>
          <p:cNvSpPr txBox="1"/>
          <p:nvPr/>
        </p:nvSpPr>
        <p:spPr>
          <a:xfrm>
            <a:off x="228600" y="2122156"/>
            <a:ext cx="60966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/>
              <a:t>1.Kmenas</a:t>
            </a:r>
            <a:r>
              <a:rPr lang="zh-CN" altLang="en-US" sz="4400"/>
              <a:t>选取</a:t>
            </a:r>
            <a:r>
              <a:rPr lang="en-US" altLang="zh-CN" sz="4400"/>
              <a:t>K</a:t>
            </a:r>
            <a:r>
              <a:rPr lang="zh-CN" altLang="en-US" sz="4400"/>
              <a:t>值</a:t>
            </a:r>
            <a:endParaRPr lang="en-US" altLang="zh-CN" sz="4400"/>
          </a:p>
          <a:p>
            <a:r>
              <a:rPr lang="en-US" altLang="zh-CN" sz="4400"/>
              <a:t>2.</a:t>
            </a:r>
            <a:r>
              <a:rPr lang="zh-CN" altLang="en-US" sz="4400"/>
              <a:t>文章聚类效果展示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54009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Kmeans</a:t>
            </a:r>
            <a:r>
              <a:rPr lang="zh-CN" altLang="en-US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 </a:t>
            </a:r>
            <a:r>
              <a:rPr lang="en-US" altLang="zh-CN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clustering results</a:t>
            </a:r>
            <a:endParaRPr lang="zh-CN" altLang="en-US" sz="2800" b="1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Century Gothic"/>
                <a:ea typeface="宋体" panose="02010600030101010101" pitchFamily="2" charset="-122"/>
                <a:cs typeface="Century Gothic"/>
              </a:rPr>
              <a:t>6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.2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1DDF6B-86D2-A536-86F9-BBB94270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7114" r="9072" b="5039"/>
          <a:stretch/>
        </p:blipFill>
        <p:spPr>
          <a:xfrm>
            <a:off x="1423794" y="1055800"/>
            <a:ext cx="8257534" cy="50799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8873E0-3786-0661-FD8F-48C2D9E4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30" y="1280894"/>
            <a:ext cx="787827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4143290"/>
            <a:ext cx="50151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700" cy="1785620"/>
            <a:chOff x="2222324" y="3896995"/>
            <a:chExt cx="1536700" cy="1785620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69342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/>
                <a:ea typeface="+mj-ea"/>
              </a:rPr>
              <a:t>汇报</a:t>
            </a:r>
            <a:r>
              <a:rPr lang="zh-CN" altLang="en-US">
                <a:latin typeface="微软雅黑"/>
                <a:ea typeface="+mj-ea"/>
              </a:rPr>
              <a:t>人：邱小尧</a:t>
            </a:r>
            <a:endParaRPr lang="zh-CN" altLang="en-US" dirty="0">
              <a:latin typeface="微软雅黑"/>
              <a:ea typeface="+mj-ea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400" b="1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5032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Model Result Comparison</a:t>
            </a:r>
            <a:endParaRPr lang="zh-CN" altLang="en-US" sz="2800" b="1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Century Gothic"/>
                <a:ea typeface="宋体" panose="02010600030101010101" pitchFamily="2" charset="-122"/>
                <a:cs typeface="Century Gothic"/>
              </a:rPr>
              <a:t>7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.1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A70057E1-6BDD-D344-DFF2-722CB37A6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64265"/>
              </p:ext>
            </p:extLst>
          </p:nvPr>
        </p:nvGraphicFramePr>
        <p:xfrm>
          <a:off x="799511" y="1312827"/>
          <a:ext cx="10474358" cy="486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554">
                  <a:extLst>
                    <a:ext uri="{9D8B030D-6E8A-4147-A177-3AD203B41FA5}">
                      <a16:colId xmlns:a16="http://schemas.microsoft.com/office/drawing/2014/main" val="1409780383"/>
                    </a:ext>
                  </a:extLst>
                </a:gridCol>
                <a:gridCol w="5396204">
                  <a:extLst>
                    <a:ext uri="{9D8B030D-6E8A-4147-A177-3AD203B41FA5}">
                      <a16:colId xmlns:a16="http://schemas.microsoft.com/office/drawing/2014/main" val="3819294533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1135945550"/>
                    </a:ext>
                  </a:extLst>
                </a:gridCol>
              </a:tblGrid>
              <a:tr h="64732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answer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中文翻译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574627"/>
                  </a:ext>
                </a:extLst>
              </a:tr>
              <a:tr h="74000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susceptibilitiy of covid - 19 patients for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psychiatric diseases</a:t>
                      </a:r>
                      <a:endParaRPr lang="zh-CN" altLang="en-US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- 19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患者的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精神疾病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高易感性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29142"/>
                  </a:ext>
                </a:extLst>
              </a:tr>
              <a:tr h="1184003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 , hypertension , and chronic inflammatory conditions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risk factors 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underlying host factors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i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年龄，高血压和慢性炎症是危险因素</a:t>
                      </a:r>
                      <a:r>
                        <a:rPr lang="zh-CN" altLang="en-US" b="0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，潜在的宿主因素  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247171"/>
                  </a:ext>
                </a:extLst>
              </a:tr>
              <a:tr h="120218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ego-splitting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聚类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perceived risk of getting covid - 19 ,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dying if getting it , getting quarantined , losing their job</a:t>
                      </a:r>
                      <a:endParaRPr lang="zh-C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感知到感染新冠病毒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、感染后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死亡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被隔离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失去工作的风险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843798"/>
                  </a:ext>
                </a:extLst>
              </a:tr>
              <a:tr h="1090938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Kmeans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聚类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in relation to active smoking, obesity, and hypertension that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 known risk factors of COVID - 19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i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吸烟、肥胖和高血压等</a:t>
                      </a:r>
                      <a:r>
                        <a:rPr lang="zh-CN" altLang="en-US" b="0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是已知的与</a:t>
                      </a:r>
                      <a:r>
                        <a:rPr lang="en-US" altLang="zh-CN" b="0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COVID – 19</a:t>
                      </a:r>
                      <a:r>
                        <a:rPr lang="zh-CN" altLang="en-US" b="0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有关的较高的风险因素</a:t>
                      </a:r>
                      <a:endPara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26108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629A169-33EC-84E0-D5D9-3381B2DA055B}"/>
              </a:ext>
            </a:extLst>
          </p:cNvPr>
          <p:cNvSpPr txBox="1"/>
          <p:nvPr/>
        </p:nvSpPr>
        <p:spPr>
          <a:xfrm>
            <a:off x="131190" y="846082"/>
            <a:ext cx="799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Question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do we know about COVID-19 risk factors?</a:t>
            </a: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8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81441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Model Time effective comparison </a:t>
            </a:r>
            <a:endParaRPr lang="zh-CN" altLang="en-US" sz="2800" b="1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>
                <a:solidFill>
                  <a:srgbClr val="FFFFFF"/>
                </a:solidFill>
                <a:latin typeface="Century Gothic"/>
                <a:ea typeface="宋体" panose="02010600030101010101" pitchFamily="2" charset="-122"/>
                <a:cs typeface="Century Gothic"/>
              </a:rPr>
              <a:t>7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.2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2530" y="6370208"/>
            <a:ext cx="314325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zh-CN" sz="16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pPr marL="381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600" b="0" i="0" u="none" strike="noStrike" kern="1200" cap="none" spc="-5" normalizeH="0" baseline="0" noProof="0">
              <a:ln>
                <a:noFill/>
              </a:ln>
              <a:solidFill>
                <a:srgbClr val="F1F1F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044F1AF2-878C-62A6-E719-049F45C5E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41780"/>
              </p:ext>
            </p:extLst>
          </p:nvPr>
        </p:nvGraphicFramePr>
        <p:xfrm>
          <a:off x="685800" y="1143000"/>
          <a:ext cx="10321638" cy="41734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273">
                  <a:extLst>
                    <a:ext uri="{9D8B030D-6E8A-4147-A177-3AD203B41FA5}">
                      <a16:colId xmlns:a16="http://schemas.microsoft.com/office/drawing/2014/main" val="1409780383"/>
                    </a:ext>
                  </a:extLst>
                </a:gridCol>
                <a:gridCol w="1720273">
                  <a:extLst>
                    <a:ext uri="{9D8B030D-6E8A-4147-A177-3AD203B41FA5}">
                      <a16:colId xmlns:a16="http://schemas.microsoft.com/office/drawing/2014/main" val="3954663163"/>
                    </a:ext>
                  </a:extLst>
                </a:gridCol>
                <a:gridCol w="1720273">
                  <a:extLst>
                    <a:ext uri="{9D8B030D-6E8A-4147-A177-3AD203B41FA5}">
                      <a16:colId xmlns:a16="http://schemas.microsoft.com/office/drawing/2014/main" val="826650892"/>
                    </a:ext>
                  </a:extLst>
                </a:gridCol>
                <a:gridCol w="1720273">
                  <a:extLst>
                    <a:ext uri="{9D8B030D-6E8A-4147-A177-3AD203B41FA5}">
                      <a16:colId xmlns:a16="http://schemas.microsoft.com/office/drawing/2014/main" val="3819294533"/>
                    </a:ext>
                  </a:extLst>
                </a:gridCol>
                <a:gridCol w="1720273">
                  <a:extLst>
                    <a:ext uri="{9D8B030D-6E8A-4147-A177-3AD203B41FA5}">
                      <a16:colId xmlns:a16="http://schemas.microsoft.com/office/drawing/2014/main" val="3198257951"/>
                    </a:ext>
                  </a:extLst>
                </a:gridCol>
                <a:gridCol w="1720273">
                  <a:extLst>
                    <a:ext uri="{9D8B030D-6E8A-4147-A177-3AD203B41FA5}">
                      <a16:colId xmlns:a16="http://schemas.microsoft.com/office/drawing/2014/main" val="1449383392"/>
                    </a:ext>
                  </a:extLst>
                </a:gridCol>
              </a:tblGrid>
              <a:tr h="876301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ACCtop10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ACCtop20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Offlinetime</a:t>
                      </a:r>
                    </a:p>
                    <a:p>
                      <a:pPr algn="ctr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（离线时间）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Onlinetime</a:t>
                      </a:r>
                    </a:p>
                    <a:p>
                      <a:pPr algn="ctr"/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（在线时间）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Interpretability</a:t>
                      </a:r>
                    </a:p>
                    <a:p>
                      <a:pPr algn="ctr"/>
                      <a:r>
                        <a:rPr lang="zh-CN" altLang="en-US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（可解释性）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574627"/>
                  </a:ext>
                </a:extLst>
              </a:tr>
              <a:tr h="7917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0.667s</a:t>
                      </a:r>
                      <a:endParaRPr lang="zh-C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529142"/>
                  </a:ext>
                </a:extLst>
              </a:tr>
              <a:tr h="7917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1s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C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247171"/>
                  </a:ext>
                </a:extLst>
              </a:tr>
              <a:tr h="92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ego-splitting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100min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843798"/>
                  </a:ext>
                </a:extLst>
              </a:tr>
              <a:tr h="79170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Kmeans</a:t>
                      </a:r>
                      <a:r>
                        <a:rPr lang="zh-C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zh-CN" alt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300min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5s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C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26108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350A60-AE22-D4A9-D8CA-CCB39077F691}"/>
              </a:ext>
            </a:extLst>
          </p:cNvPr>
          <p:cNvSpPr txBox="1"/>
          <p:nvPr/>
        </p:nvSpPr>
        <p:spPr>
          <a:xfrm>
            <a:off x="690880" y="5692919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Onlinetime </a:t>
            </a:r>
            <a:r>
              <a:rPr lang="en-US" altLang="zh-CN"/>
              <a:t>= </a:t>
            </a:r>
            <a:r>
              <a:rPr lang="zh-CN" altLang="en-US"/>
              <a:t>（输入问句时间点</a:t>
            </a:r>
            <a:r>
              <a:rPr lang="en-US" altLang="zh-CN"/>
              <a:t>-</a:t>
            </a:r>
            <a:r>
              <a:rPr lang="zh-CN" altLang="en-US"/>
              <a:t>输出答案时间点）</a:t>
            </a:r>
            <a:r>
              <a:rPr lang="en-US" altLang="zh-CN"/>
              <a:t>/</a:t>
            </a:r>
            <a:r>
              <a:rPr lang="zh-CN" altLang="en-US"/>
              <a:t>处理文章篇数</a:t>
            </a:r>
          </a:p>
        </p:txBody>
      </p:sp>
    </p:spTree>
    <p:extLst>
      <p:ext uri="{BB962C8B-B14F-4D97-AF65-F5344CB8AC3E}">
        <p14:creationId xmlns:p14="http://schemas.microsoft.com/office/powerpoint/2010/main" val="154686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4143290"/>
            <a:ext cx="50151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QA System Show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700" cy="1785620"/>
            <a:chOff x="2222324" y="3896995"/>
            <a:chExt cx="1536700" cy="1785620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5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D80C9E-B07E-49CC-8A10-A586CB72122B}"/>
              </a:ext>
            </a:extLst>
          </p:cNvPr>
          <p:cNvSpPr txBox="1"/>
          <p:nvPr/>
        </p:nvSpPr>
        <p:spPr>
          <a:xfrm>
            <a:off x="6934200" y="514540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/>
                <a:ea typeface="+mj-ea"/>
              </a:rPr>
              <a:t>汇报</a:t>
            </a:r>
            <a:r>
              <a:rPr lang="zh-CN" altLang="en-US">
                <a:latin typeface="微软雅黑"/>
                <a:ea typeface="+mj-ea"/>
              </a:rPr>
              <a:t>人：邱小尧</a:t>
            </a:r>
            <a:endParaRPr lang="zh-CN" altLang="en-US" dirty="0">
              <a:latin typeface="微软雅黑"/>
              <a:ea typeface="+mj-ea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400" b="1" dirty="0">
                <a:solidFill>
                  <a:srgbClr val="FFFFFF"/>
                </a:solidFill>
                <a:latin typeface="Century Gothic"/>
                <a:cs typeface="Century Gothic"/>
              </a:rPr>
              <a:t>8</a:t>
            </a:r>
            <a:endParaRPr sz="5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308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E67B93F-A9CE-5540-754B-B6B9DF08C7A0}"/>
              </a:ext>
            </a:extLst>
          </p:cNvPr>
          <p:cNvSpPr txBox="1">
            <a:spLocks/>
          </p:cNvSpPr>
          <p:nvPr/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ea typeface="+mj-ea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CN" sz="2800" b="1" kern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QA System Show</a:t>
            </a:r>
            <a:endParaRPr lang="zh-CN" altLang="en-US" sz="2800" b="1" kern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D30F85-821F-25C2-F925-371A4FA33B6C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8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6" name="Demo展示视频">
            <a:hlinkClick r:id="" action="ppaction://media"/>
            <a:extLst>
              <a:ext uri="{FF2B5EF4-FFF2-40B4-BE49-F238E27FC236}">
                <a16:creationId xmlns:a16="http://schemas.microsoft.com/office/drawing/2014/main" id="{65A5847A-55FC-9167-6897-DDD9E9435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914400"/>
            <a:ext cx="11506200" cy="52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2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CORD-19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B9097D-362E-9A89-90C8-3F5093D36725}"/>
              </a:ext>
            </a:extLst>
          </p:cNvPr>
          <p:cNvSpPr txBox="1"/>
          <p:nvPr/>
        </p:nvSpPr>
        <p:spPr>
          <a:xfrm>
            <a:off x="1608487" y="1450303"/>
            <a:ext cx="87547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COVID-19 Open Research Dataset(CORD-19)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收集了超过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1,000,000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篇关于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COVID-19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SARS-CoV-2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和相关冠状病毒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学术文章，其中超过</a:t>
            </a:r>
            <a:r>
              <a:rPr lang="en-US" altLang="zh-CN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350,000</a:t>
            </a:r>
            <a:r>
              <a:rPr lang="zh-CN" altLang="en-US" b="0" i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篇的全文。</a:t>
            </a:r>
            <a:endParaRPr lang="en-US" altLang="zh-CN" b="0" i="0" dirty="0"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自2020-03-13发布以来，数据集经历了百余次增删，在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2022-04-21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最近一次更新后，已经包含了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1015768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篇学术文章。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4676CA-24EC-8E05-FE91-9960A34A8BA6}"/>
              </a:ext>
            </a:extLst>
          </p:cNvPr>
          <p:cNvSpPr/>
          <p:nvPr/>
        </p:nvSpPr>
        <p:spPr>
          <a:xfrm>
            <a:off x="6629400" y="2927631"/>
            <a:ext cx="4648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百万级别！！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0F99F0-C41B-361E-CA6A-32AF13BDE913}"/>
              </a:ext>
            </a:extLst>
          </p:cNvPr>
          <p:cNvSpPr/>
          <p:nvPr/>
        </p:nvSpPr>
        <p:spPr>
          <a:xfrm>
            <a:off x="763015" y="4343400"/>
            <a:ext cx="1074318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如何</a:t>
            </a:r>
            <a:r>
              <a:rPr lang="zh-CN" altLang="en-US" sz="4400" b="1" u="sng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快速</a:t>
            </a:r>
            <a:r>
              <a:rPr lang="zh-CN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、</a:t>
            </a:r>
            <a:r>
              <a:rPr lang="zh-CN" altLang="en-US" sz="4400" b="1" u="sng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准确</a:t>
            </a:r>
            <a:r>
              <a:rPr lang="zh-CN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地找到问题的答案？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57B0E4-2E6C-1D2B-7287-A62680BC844E}"/>
              </a:ext>
            </a:extLst>
          </p:cNvPr>
          <p:cNvSpPr txBox="1"/>
          <p:nvPr/>
        </p:nvSpPr>
        <p:spPr>
          <a:xfrm>
            <a:off x="3733800" y="62054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highlight>
                  <a:srgbClr val="FFFF00"/>
                </a:highlight>
                <a:hlinkClick r:id="rId3"/>
              </a:rPr>
              <a:t>https://www.kaggle.com/datasets/allen-institute-for-ai/CORD-19-research-challenge</a:t>
            </a:r>
            <a:endParaRPr lang="zh-CN" altLang="en-U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689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FB8B8-DB75-2C94-528E-80ED8ADB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43000"/>
            <a:ext cx="7315200" cy="4924425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	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 Exploration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CN" sz="400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TF-IDF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LDA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Ego-splitting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Kmeans-Clustering</a:t>
            </a:r>
            <a:b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Result Comparison</a:t>
            </a:r>
            <a:b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altLang="zh-CN" sz="4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QA System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 Show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CCDEFD-176F-C165-FC61-BB32FA5952F9}"/>
              </a:ext>
            </a:extLst>
          </p:cNvPr>
          <p:cNvSpPr txBox="1"/>
          <p:nvPr/>
        </p:nvSpPr>
        <p:spPr>
          <a:xfrm>
            <a:off x="514927" y="188619"/>
            <a:ext cx="7804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宋体" panose="02010600030101010101" pitchFamily="2" charset="-122"/>
                <a:cs typeface="Century Gothic"/>
              </a:rPr>
              <a:t>8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AFF4135-7DCF-2DE2-0378-F055CDD95992}"/>
              </a:ext>
            </a:extLst>
          </p:cNvPr>
          <p:cNvSpPr txBox="1">
            <a:spLocks/>
          </p:cNvSpPr>
          <p:nvPr/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宋体" panose="02010600030101010101" pitchFamily="2" charset="-122"/>
                <a:ea typeface="+mj-ea"/>
                <a:cs typeface="宋体" panose="02010600030101010101" pitchFamily="2" charset="-122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zh-CN" sz="2800" b="1" kern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微软雅黑"/>
              </a:rPr>
              <a:t>Our Work</a:t>
            </a:r>
            <a:endParaRPr lang="zh-CN" altLang="en-US" sz="2800" b="1" kern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114C7A-5AB5-9D02-333F-546089987CBD}"/>
              </a:ext>
            </a:extLst>
          </p:cNvPr>
          <p:cNvSpPr/>
          <p:nvPr/>
        </p:nvSpPr>
        <p:spPr>
          <a:xfrm>
            <a:off x="7881748" y="3133248"/>
            <a:ext cx="2910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i="1" cap="none" spc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zh-CN" altLang="en-US" sz="5400" b="1" i="1" cap="none" spc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8313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C2C784-BE73-D733-4D00-3AC16AEE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" y="1170156"/>
            <a:ext cx="6615589" cy="45448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4F97E3-02A2-FA54-EE51-2FE5A63DC423}"/>
              </a:ext>
            </a:extLst>
          </p:cNvPr>
          <p:cNvSpPr txBox="1"/>
          <p:nvPr/>
        </p:nvSpPr>
        <p:spPr>
          <a:xfrm>
            <a:off x="5246814" y="634872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网址：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NSTL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国家科技图书文献中心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17BA3A-400A-C086-DDC5-1588066EC933}"/>
              </a:ext>
            </a:extLst>
          </p:cNvPr>
          <p:cNvSpPr txBox="1"/>
          <p:nvPr/>
        </p:nvSpPr>
        <p:spPr>
          <a:xfrm>
            <a:off x="7848600" y="2971800"/>
            <a:ext cx="483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/>
          </a:p>
          <a:p>
            <a:r>
              <a:rPr lang="en-US" altLang="zh-CN" sz="3600"/>
              <a:t>1.</a:t>
            </a:r>
            <a:r>
              <a:rPr lang="zh-CN" altLang="en-US" sz="3600"/>
              <a:t>只能检索出文章</a:t>
            </a:r>
          </a:p>
        </p:txBody>
      </p:sp>
    </p:spTree>
    <p:extLst>
      <p:ext uri="{BB962C8B-B14F-4D97-AF65-F5344CB8AC3E}">
        <p14:creationId xmlns:p14="http://schemas.microsoft.com/office/powerpoint/2010/main" val="276398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3600">
              <a:latin typeface="Century Gothic"/>
              <a:cs typeface="Century Gothi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DF6B27-7168-5792-3F58-2C9B0E98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5" y="1031708"/>
            <a:ext cx="5963831" cy="47945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0B4779-BE65-6CB7-E28D-CA93F8FE6564}"/>
              </a:ext>
            </a:extLst>
          </p:cNvPr>
          <p:cNvSpPr txBox="1"/>
          <p:nvPr/>
        </p:nvSpPr>
        <p:spPr>
          <a:xfrm>
            <a:off x="6036690" y="6327992"/>
            <a:ext cx="189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网址：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Covidex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286A9F-992B-87CC-1BBF-01E6707356D5}"/>
              </a:ext>
            </a:extLst>
          </p:cNvPr>
          <p:cNvSpPr txBox="1"/>
          <p:nvPr/>
        </p:nvSpPr>
        <p:spPr>
          <a:xfrm>
            <a:off x="8077200" y="6327992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ACL 2020 Workshop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D1D721-8BF0-E2EC-8A69-DEFA56AEF26E}"/>
              </a:ext>
            </a:extLst>
          </p:cNvPr>
          <p:cNvSpPr txBox="1"/>
          <p:nvPr/>
        </p:nvSpPr>
        <p:spPr>
          <a:xfrm>
            <a:off x="7069600" y="2514600"/>
            <a:ext cx="4834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1.</a:t>
            </a:r>
            <a:r>
              <a:rPr lang="zh-CN" altLang="en-US" sz="3600"/>
              <a:t>仅</a:t>
            </a:r>
            <a:r>
              <a:rPr lang="zh-CN" altLang="en-US" sz="3600" dirty="0"/>
              <a:t>提供检索发表至</a:t>
            </a:r>
            <a:r>
              <a:rPr lang="en-US" altLang="zh-CN" sz="3600" dirty="0"/>
              <a:t>2020</a:t>
            </a:r>
            <a:r>
              <a:rPr lang="zh-CN" altLang="en-US" sz="3600" dirty="0"/>
              <a:t>年的论文</a:t>
            </a:r>
            <a:endParaRPr lang="en-US" altLang="zh-CN" sz="3600" dirty="0"/>
          </a:p>
          <a:p>
            <a:endParaRPr lang="en-US" altLang="zh-CN" sz="3600"/>
          </a:p>
          <a:p>
            <a:r>
              <a:rPr lang="en-US" altLang="zh-CN" sz="3600"/>
              <a:t>2.</a:t>
            </a:r>
            <a:r>
              <a:rPr lang="zh-CN" altLang="en-US" sz="3600"/>
              <a:t>检索</a:t>
            </a:r>
            <a:r>
              <a:rPr lang="zh-CN" altLang="en-US" sz="3600" dirty="0"/>
              <a:t>结果不准确</a:t>
            </a:r>
          </a:p>
        </p:txBody>
      </p:sp>
    </p:spTree>
    <p:extLst>
      <p:ext uri="{BB962C8B-B14F-4D97-AF65-F5344CB8AC3E}">
        <p14:creationId xmlns:p14="http://schemas.microsoft.com/office/powerpoint/2010/main" val="327811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 dirty="0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3AC5D2A-9D4B-F214-A135-F2EA438E99FD}"/>
              </a:ext>
            </a:extLst>
          </p:cNvPr>
          <p:cNvSpPr/>
          <p:nvPr/>
        </p:nvSpPr>
        <p:spPr>
          <a:xfrm>
            <a:off x="2789770" y="1958948"/>
            <a:ext cx="1916294" cy="7919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数据预处理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29DFF44-435C-C052-D099-524241EA0DDF}"/>
              </a:ext>
            </a:extLst>
          </p:cNvPr>
          <p:cNvSpPr/>
          <p:nvPr/>
        </p:nvSpPr>
        <p:spPr>
          <a:xfrm>
            <a:off x="5156315" y="1958948"/>
            <a:ext cx="1916295" cy="7919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文献表示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6242470-01C2-41B4-B38E-3D7D2C2C232F}"/>
              </a:ext>
            </a:extLst>
          </p:cNvPr>
          <p:cNvSpPr/>
          <p:nvPr/>
        </p:nvSpPr>
        <p:spPr>
          <a:xfrm>
            <a:off x="7270035" y="4337412"/>
            <a:ext cx="1798946" cy="728372"/>
          </a:xfrm>
          <a:prstGeom prst="round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文献抽取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EC1A9A7-2884-9327-48DD-06B20433E1DB}"/>
              </a:ext>
            </a:extLst>
          </p:cNvPr>
          <p:cNvSpPr/>
          <p:nvPr/>
        </p:nvSpPr>
        <p:spPr>
          <a:xfrm>
            <a:off x="4144961" y="4348141"/>
            <a:ext cx="1989084" cy="759112"/>
          </a:xfrm>
          <a:prstGeom prst="round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问答：</a:t>
            </a:r>
            <a:r>
              <a:rPr lang="en-US" altLang="zh-CN" dirty="0" err="1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BioBERT</a:t>
            </a:r>
            <a:r>
              <a:rPr lang="en-US" altLang="zh-CN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流程图: 多文档 51">
            <a:extLst>
              <a:ext uri="{FF2B5EF4-FFF2-40B4-BE49-F238E27FC236}">
                <a16:creationId xmlns:a16="http://schemas.microsoft.com/office/drawing/2014/main" id="{96BE65E6-D7CB-8C0A-4622-7198DDAFA8B8}"/>
              </a:ext>
            </a:extLst>
          </p:cNvPr>
          <p:cNvSpPr/>
          <p:nvPr/>
        </p:nvSpPr>
        <p:spPr>
          <a:xfrm>
            <a:off x="742075" y="1758020"/>
            <a:ext cx="1637365" cy="1328372"/>
          </a:xfrm>
          <a:prstGeom prst="flowChartMultidocumen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原始</a:t>
            </a:r>
            <a:r>
              <a:rPr lang="zh-CN" altLang="en-US" dirty="0"/>
              <a:t>文献</a:t>
            </a:r>
          </a:p>
        </p:txBody>
      </p:sp>
      <p:sp>
        <p:nvSpPr>
          <p:cNvPr id="53" name="圆柱体 52">
            <a:extLst>
              <a:ext uri="{FF2B5EF4-FFF2-40B4-BE49-F238E27FC236}">
                <a16:creationId xmlns:a16="http://schemas.microsoft.com/office/drawing/2014/main" id="{DEE332AD-5930-2CAE-10A9-D8781D2B5679}"/>
              </a:ext>
            </a:extLst>
          </p:cNvPr>
          <p:cNvSpPr/>
          <p:nvPr/>
        </p:nvSpPr>
        <p:spPr>
          <a:xfrm>
            <a:off x="7571120" y="1723068"/>
            <a:ext cx="1160240" cy="1283367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85C5030C-7D1D-0722-14BB-4321D33327FF}"/>
              </a:ext>
            </a:extLst>
          </p:cNvPr>
          <p:cNvSpPr/>
          <p:nvPr/>
        </p:nvSpPr>
        <p:spPr>
          <a:xfrm>
            <a:off x="507745" y="1285568"/>
            <a:ext cx="9039083" cy="204647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C2405E5-6053-9271-C257-5BA766EE9A09}"/>
              </a:ext>
            </a:extLst>
          </p:cNvPr>
          <p:cNvSpPr/>
          <p:nvPr/>
        </p:nvSpPr>
        <p:spPr>
          <a:xfrm>
            <a:off x="507745" y="3765409"/>
            <a:ext cx="9051545" cy="204647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对话气泡: 矩形 96">
            <a:extLst>
              <a:ext uri="{FF2B5EF4-FFF2-40B4-BE49-F238E27FC236}">
                <a16:creationId xmlns:a16="http://schemas.microsoft.com/office/drawing/2014/main" id="{3C429B2F-B015-B065-4536-14ADABD86D62}"/>
              </a:ext>
            </a:extLst>
          </p:cNvPr>
          <p:cNvSpPr/>
          <p:nvPr/>
        </p:nvSpPr>
        <p:spPr>
          <a:xfrm>
            <a:off x="1558647" y="4244146"/>
            <a:ext cx="1447800" cy="914905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答案</a:t>
            </a:r>
          </a:p>
        </p:txBody>
      </p:sp>
      <p:sp>
        <p:nvSpPr>
          <p:cNvPr id="100" name="对话气泡: 椭圆形 99">
            <a:extLst>
              <a:ext uri="{FF2B5EF4-FFF2-40B4-BE49-F238E27FC236}">
                <a16:creationId xmlns:a16="http://schemas.microsoft.com/office/drawing/2014/main" id="{BB1C18A5-3314-D231-98DE-5E636CAEDAE1}"/>
              </a:ext>
            </a:extLst>
          </p:cNvPr>
          <p:cNvSpPr/>
          <p:nvPr/>
        </p:nvSpPr>
        <p:spPr>
          <a:xfrm flipH="1" flipV="1">
            <a:off x="9996909" y="4210289"/>
            <a:ext cx="1373889" cy="920506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693D61C-0AFE-1C04-7121-512F731F7FFA}"/>
              </a:ext>
            </a:extLst>
          </p:cNvPr>
          <p:cNvCxnSpPr>
            <a:cxnSpLocks/>
          </p:cNvCxnSpPr>
          <p:nvPr/>
        </p:nvCxnSpPr>
        <p:spPr>
          <a:xfrm>
            <a:off x="8151240" y="3121845"/>
            <a:ext cx="0" cy="992955"/>
          </a:xfrm>
          <a:prstGeom prst="straightConnector1">
            <a:avLst/>
          </a:prstGeom>
          <a:ln w="1016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BCA05F93-E460-3E4C-1149-83B44E6A2E95}"/>
              </a:ext>
            </a:extLst>
          </p:cNvPr>
          <p:cNvCxnSpPr>
            <a:cxnSpLocks/>
          </p:cNvCxnSpPr>
          <p:nvPr/>
        </p:nvCxnSpPr>
        <p:spPr>
          <a:xfrm flipH="1">
            <a:off x="9161203" y="4722503"/>
            <a:ext cx="702887" cy="0"/>
          </a:xfrm>
          <a:prstGeom prst="straightConnector1">
            <a:avLst/>
          </a:prstGeom>
          <a:ln w="1016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F044E820-8CFC-D9C4-4BF6-80FA88A46EF2}"/>
              </a:ext>
            </a:extLst>
          </p:cNvPr>
          <p:cNvCxnSpPr>
            <a:cxnSpLocks/>
          </p:cNvCxnSpPr>
          <p:nvPr/>
        </p:nvCxnSpPr>
        <p:spPr>
          <a:xfrm flipH="1">
            <a:off x="3176561" y="4748324"/>
            <a:ext cx="702887" cy="0"/>
          </a:xfrm>
          <a:prstGeom prst="straightConnector1">
            <a:avLst/>
          </a:prstGeom>
          <a:ln w="1016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88434DE1-6DF1-CF22-E22E-09EDE2FD719F}"/>
              </a:ext>
            </a:extLst>
          </p:cNvPr>
          <p:cNvCxnSpPr>
            <a:cxnSpLocks/>
          </p:cNvCxnSpPr>
          <p:nvPr/>
        </p:nvCxnSpPr>
        <p:spPr>
          <a:xfrm flipH="1">
            <a:off x="6342868" y="4722503"/>
            <a:ext cx="702887" cy="0"/>
          </a:xfrm>
          <a:prstGeom prst="straightConnector1">
            <a:avLst/>
          </a:prstGeom>
          <a:ln w="1016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5D3B5C9-4CBC-1355-4BFE-E8E9FD273454}"/>
              </a:ext>
            </a:extLst>
          </p:cNvPr>
          <p:cNvSpPr txBox="1"/>
          <p:nvPr/>
        </p:nvSpPr>
        <p:spPr>
          <a:xfrm>
            <a:off x="10334542" y="4485876"/>
            <a:ext cx="76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</a:t>
            </a: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24F5314B-D6C6-05FA-6DF8-54C096C7F017}"/>
              </a:ext>
            </a:extLst>
          </p:cNvPr>
          <p:cNvCxnSpPr>
            <a:cxnSpLocks/>
          </p:cNvCxnSpPr>
          <p:nvPr/>
        </p:nvCxnSpPr>
        <p:spPr>
          <a:xfrm>
            <a:off x="2402731" y="2354916"/>
            <a:ext cx="433689" cy="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26FBE644-76DE-B358-B0E3-F46712C57A2A}"/>
              </a:ext>
            </a:extLst>
          </p:cNvPr>
          <p:cNvCxnSpPr>
            <a:cxnSpLocks/>
          </p:cNvCxnSpPr>
          <p:nvPr/>
        </p:nvCxnSpPr>
        <p:spPr>
          <a:xfrm>
            <a:off x="7110687" y="2378544"/>
            <a:ext cx="433689" cy="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F999CBAD-8A1D-90C8-F724-1A9546C016DE}"/>
              </a:ext>
            </a:extLst>
          </p:cNvPr>
          <p:cNvCxnSpPr>
            <a:cxnSpLocks/>
          </p:cNvCxnSpPr>
          <p:nvPr/>
        </p:nvCxnSpPr>
        <p:spPr>
          <a:xfrm>
            <a:off x="4722626" y="2378544"/>
            <a:ext cx="433689" cy="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8405583-A9B9-1771-C0CD-B0FF942AC6CC}"/>
              </a:ext>
            </a:extLst>
          </p:cNvPr>
          <p:cNvSpPr txBox="1"/>
          <p:nvPr/>
        </p:nvSpPr>
        <p:spPr>
          <a:xfrm>
            <a:off x="4126693" y="6349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biobert_v1.1_pubmed_squad_v2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261764-8714-D495-7B0C-9C073E658C51}"/>
              </a:ext>
            </a:extLst>
          </p:cNvPr>
          <p:cNvSpPr txBox="1"/>
          <p:nvPr/>
        </p:nvSpPr>
        <p:spPr>
          <a:xfrm>
            <a:off x="4492442" y="1263971"/>
            <a:ext cx="20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</a:t>
            </a:r>
            <a:endParaRPr lang="zh-CN" altLang="en-US" sz="28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4C314C-E1F2-C631-1B95-304611953F2F}"/>
              </a:ext>
            </a:extLst>
          </p:cNvPr>
          <p:cNvSpPr txBox="1"/>
          <p:nvPr/>
        </p:nvSpPr>
        <p:spPr>
          <a:xfrm>
            <a:off x="4492442" y="3795165"/>
            <a:ext cx="20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endParaRPr lang="zh-CN" altLang="en-US" sz="28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形 5" descr="呼叫中心">
            <a:extLst>
              <a:ext uri="{FF2B5EF4-FFF2-40B4-BE49-F238E27FC236}">
                <a16:creationId xmlns:a16="http://schemas.microsoft.com/office/drawing/2014/main" id="{5D118629-AF7A-54E8-6421-67FABDFDB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205" y="28807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3374009"/>
            <a:ext cx="9791700" cy="2758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3209" y="4367877"/>
            <a:ext cx="52054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>
                <a:ea typeface="宋体" panose="02010600030101010101" pitchFamily="2" charset="-122"/>
                <a:cs typeface="Arial"/>
              </a:rPr>
              <a:t>Data Exploration</a:t>
            </a:r>
            <a:endParaRPr lang="zh-CN" altLang="en-US" sz="4400" dirty="0">
              <a:ea typeface="宋体" panose="02010600030101010101" pitchFamily="2" charset="-122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69744" y="3930267"/>
            <a:ext cx="1536622" cy="1785226"/>
            <a:chOff x="2222324" y="3896995"/>
            <a:chExt cx="1536622" cy="1785226"/>
          </a:xfrm>
        </p:grpSpPr>
        <p:sp>
          <p:nvSpPr>
            <p:cNvPr id="5" name="object 5"/>
            <p:cNvSpPr/>
            <p:nvPr/>
          </p:nvSpPr>
          <p:spPr>
            <a:xfrm>
              <a:off x="2222324" y="3896995"/>
              <a:ext cx="832485" cy="1248410"/>
            </a:xfrm>
            <a:custGeom>
              <a:avLst/>
              <a:gdLst/>
              <a:ahLst/>
              <a:cxnLst/>
              <a:rect l="l" t="t" r="r" b="b"/>
              <a:pathLst>
                <a:path w="832485" h="1248410">
                  <a:moveTo>
                    <a:pt x="832025" y="0"/>
                  </a:moveTo>
                  <a:lnTo>
                    <a:pt x="783456" y="1419"/>
                  </a:lnTo>
                  <a:lnTo>
                    <a:pt x="735195" y="5657"/>
                  </a:lnTo>
                  <a:lnTo>
                    <a:pt x="687363" y="12681"/>
                  </a:lnTo>
                  <a:lnTo>
                    <a:pt x="640079" y="22457"/>
                  </a:lnTo>
                  <a:lnTo>
                    <a:pt x="593465" y="34955"/>
                  </a:lnTo>
                  <a:lnTo>
                    <a:pt x="547639" y="50141"/>
                  </a:lnTo>
                  <a:lnTo>
                    <a:pt x="502723" y="67983"/>
                  </a:lnTo>
                  <a:lnTo>
                    <a:pt x="458837" y="88449"/>
                  </a:lnTo>
                  <a:lnTo>
                    <a:pt x="416100" y="111505"/>
                  </a:lnTo>
                  <a:lnTo>
                    <a:pt x="374462" y="137171"/>
                  </a:lnTo>
                  <a:lnTo>
                    <a:pt x="334855" y="164865"/>
                  </a:lnTo>
                  <a:lnTo>
                    <a:pt x="297308" y="194481"/>
                  </a:lnTo>
                  <a:lnTo>
                    <a:pt x="261850" y="225913"/>
                  </a:lnTo>
                  <a:lnTo>
                    <a:pt x="228510" y="259054"/>
                  </a:lnTo>
                  <a:lnTo>
                    <a:pt x="197315" y="293797"/>
                  </a:lnTo>
                  <a:lnTo>
                    <a:pt x="168294" y="330037"/>
                  </a:lnTo>
                  <a:lnTo>
                    <a:pt x="141475" y="367666"/>
                  </a:lnTo>
                  <a:lnTo>
                    <a:pt x="116888" y="406577"/>
                  </a:lnTo>
                  <a:lnTo>
                    <a:pt x="94561" y="446665"/>
                  </a:lnTo>
                  <a:lnTo>
                    <a:pt x="74521" y="487823"/>
                  </a:lnTo>
                  <a:lnTo>
                    <a:pt x="56798" y="529943"/>
                  </a:lnTo>
                  <a:lnTo>
                    <a:pt x="41421" y="572921"/>
                  </a:lnTo>
                  <a:lnTo>
                    <a:pt x="28417" y="616648"/>
                  </a:lnTo>
                  <a:lnTo>
                    <a:pt x="17815" y="661019"/>
                  </a:lnTo>
                  <a:lnTo>
                    <a:pt x="9644" y="705926"/>
                  </a:lnTo>
                  <a:lnTo>
                    <a:pt x="3932" y="751264"/>
                  </a:lnTo>
                  <a:lnTo>
                    <a:pt x="708" y="796926"/>
                  </a:lnTo>
                  <a:lnTo>
                    <a:pt x="0" y="842804"/>
                  </a:lnTo>
                  <a:lnTo>
                    <a:pt x="1836" y="888794"/>
                  </a:lnTo>
                  <a:lnTo>
                    <a:pt x="6246" y="934787"/>
                  </a:lnTo>
                  <a:lnTo>
                    <a:pt x="13257" y="980678"/>
                  </a:lnTo>
                  <a:lnTo>
                    <a:pt x="22898" y="1026359"/>
                  </a:lnTo>
                  <a:lnTo>
                    <a:pt x="35198" y="1071725"/>
                  </a:lnTo>
                  <a:lnTo>
                    <a:pt x="50185" y="1116669"/>
                  </a:lnTo>
                  <a:lnTo>
                    <a:pt x="67888" y="1161084"/>
                  </a:lnTo>
                  <a:lnTo>
                    <a:pt x="88335" y="1204864"/>
                  </a:lnTo>
                  <a:lnTo>
                    <a:pt x="111554" y="1247902"/>
                  </a:lnTo>
                  <a:lnTo>
                    <a:pt x="183563" y="1206372"/>
                  </a:lnTo>
                  <a:lnTo>
                    <a:pt x="160401" y="1162969"/>
                  </a:lnTo>
                  <a:lnTo>
                    <a:pt x="140187" y="1118298"/>
                  </a:lnTo>
                  <a:lnTo>
                    <a:pt x="122964" y="1072508"/>
                  </a:lnTo>
                  <a:lnTo>
                    <a:pt x="108776" y="1025747"/>
                  </a:lnTo>
                  <a:lnTo>
                    <a:pt x="97666" y="978164"/>
                  </a:lnTo>
                  <a:lnTo>
                    <a:pt x="89677" y="929909"/>
                  </a:lnTo>
                  <a:lnTo>
                    <a:pt x="84851" y="881130"/>
                  </a:lnTo>
                  <a:lnTo>
                    <a:pt x="83233" y="831976"/>
                  </a:lnTo>
                  <a:lnTo>
                    <a:pt x="84707" y="784625"/>
                  </a:lnTo>
                  <a:lnTo>
                    <a:pt x="89068" y="738056"/>
                  </a:lnTo>
                  <a:lnTo>
                    <a:pt x="96230" y="692357"/>
                  </a:lnTo>
                  <a:lnTo>
                    <a:pt x="106104" y="647616"/>
                  </a:lnTo>
                  <a:lnTo>
                    <a:pt x="118603" y="603920"/>
                  </a:lnTo>
                  <a:lnTo>
                    <a:pt x="133640" y="561357"/>
                  </a:lnTo>
                  <a:lnTo>
                    <a:pt x="151125" y="520014"/>
                  </a:lnTo>
                  <a:lnTo>
                    <a:pt x="170973" y="479981"/>
                  </a:lnTo>
                  <a:lnTo>
                    <a:pt x="193094" y="441344"/>
                  </a:lnTo>
                  <a:lnTo>
                    <a:pt x="217401" y="404191"/>
                  </a:lnTo>
                  <a:lnTo>
                    <a:pt x="243807" y="368609"/>
                  </a:lnTo>
                  <a:lnTo>
                    <a:pt x="272223" y="334688"/>
                  </a:lnTo>
                  <a:lnTo>
                    <a:pt x="302562" y="302513"/>
                  </a:lnTo>
                  <a:lnTo>
                    <a:pt x="334737" y="272174"/>
                  </a:lnTo>
                  <a:lnTo>
                    <a:pt x="368658" y="243758"/>
                  </a:lnTo>
                  <a:lnTo>
                    <a:pt x="404239" y="217352"/>
                  </a:lnTo>
                  <a:lnTo>
                    <a:pt x="441392" y="193045"/>
                  </a:lnTo>
                  <a:lnTo>
                    <a:pt x="480030" y="170924"/>
                  </a:lnTo>
                  <a:lnTo>
                    <a:pt x="520063" y="151077"/>
                  </a:lnTo>
                  <a:lnTo>
                    <a:pt x="561405" y="133591"/>
                  </a:lnTo>
                  <a:lnTo>
                    <a:pt x="603968" y="118555"/>
                  </a:lnTo>
                  <a:lnTo>
                    <a:pt x="647665" y="106055"/>
                  </a:lnTo>
                  <a:lnTo>
                    <a:pt x="692406" y="96181"/>
                  </a:lnTo>
                  <a:lnTo>
                    <a:pt x="738105" y="89019"/>
                  </a:lnTo>
                  <a:lnTo>
                    <a:pt x="784674" y="84658"/>
                  </a:lnTo>
                  <a:lnTo>
                    <a:pt x="832025" y="83184"/>
                  </a:lnTo>
                  <a:lnTo>
                    <a:pt x="83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4034028"/>
              <a:ext cx="1448562" cy="14485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0196" y="4041635"/>
              <a:ext cx="1407413" cy="16405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33497" y="4288663"/>
            <a:ext cx="409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5</a:t>
            </a:r>
            <a:endParaRPr kumimoji="0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151" y="4109704"/>
            <a:ext cx="1248156" cy="1447037"/>
          </a:xfrm>
          <a:prstGeom prst="rect">
            <a:avLst/>
          </a:prstGeom>
        </p:spPr>
      </p:pic>
      <p:sp>
        <p:nvSpPr>
          <p:cNvPr id="11" name="object 16">
            <a:extLst>
              <a:ext uri="{FF2B5EF4-FFF2-40B4-BE49-F238E27FC236}">
                <a16:creationId xmlns:a16="http://schemas.microsoft.com/office/drawing/2014/main" id="{EE5DDD5C-9735-4D51-B6FA-455105340BAB}"/>
              </a:ext>
            </a:extLst>
          </p:cNvPr>
          <p:cNvSpPr txBox="1"/>
          <p:nvPr/>
        </p:nvSpPr>
        <p:spPr>
          <a:xfrm>
            <a:off x="2905091" y="4327999"/>
            <a:ext cx="45299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kumimoji="0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588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670" y="323468"/>
            <a:ext cx="43510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b="1" spc="-5">
                <a:solidFill>
                  <a:srgbClr val="006C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Cloud</a:t>
            </a:r>
            <a:endParaRPr lang="zh-CN" altLang="en-US" sz="2800" b="1" spc="-5" dirty="0">
              <a:solidFill>
                <a:srgbClr val="006C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2055" y="260730"/>
            <a:ext cx="28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3600" dirty="0">
              <a:latin typeface="Century Gothic"/>
              <a:cs typeface="Century Gothic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517114-DBDB-485E-1365-CC292E183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62966"/>
            <a:ext cx="6081832" cy="41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8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D7A0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3728</TotalTime>
  <Words>1636</Words>
  <Application>Microsoft Office PowerPoint</Application>
  <PresentationFormat>宽屏</PresentationFormat>
  <Paragraphs>441</Paragraphs>
  <Slides>40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仿宋</vt:lpstr>
      <vt:lpstr>宋体</vt:lpstr>
      <vt:lpstr>微软雅黑</vt:lpstr>
      <vt:lpstr>等线</vt:lpstr>
      <vt:lpstr>Calibri</vt:lpstr>
      <vt:lpstr>Cambria Math</vt:lpstr>
      <vt:lpstr>Century Gothic</vt:lpstr>
      <vt:lpstr>Consolas</vt:lpstr>
      <vt:lpstr>Times New Roman</vt:lpstr>
      <vt:lpstr>Office Theme</vt:lpstr>
      <vt:lpstr>PowerPoint 演示文稿</vt:lpstr>
      <vt:lpstr>Introduction</vt:lpstr>
      <vt:lpstr>Background</vt:lpstr>
      <vt:lpstr>CORD-19</vt:lpstr>
      <vt:lpstr>Research</vt:lpstr>
      <vt:lpstr>Research</vt:lpstr>
      <vt:lpstr>Pipeline</vt:lpstr>
      <vt:lpstr>Data Exploration</vt:lpstr>
      <vt:lpstr>Word Cloud</vt:lpstr>
      <vt:lpstr>Publish Year Distribution</vt:lpstr>
      <vt:lpstr>Paper Sources Distribution</vt:lpstr>
      <vt:lpstr>TF-IDF</vt:lpstr>
      <vt:lpstr>TF-IDF = TF × IDF</vt:lpstr>
      <vt:lpstr>Experiment</vt:lpstr>
      <vt:lpstr>PowerPoint 演示文稿</vt:lpstr>
      <vt:lpstr>PowerPoint 演示文稿</vt:lpstr>
      <vt:lpstr>Optimization 1</vt:lpstr>
      <vt:lpstr>Optimization 1</vt:lpstr>
      <vt:lpstr>Optimization 2</vt:lpstr>
      <vt:lpstr>Optimization 3</vt:lpstr>
      <vt:lpstr>Conclusions</vt:lpstr>
      <vt:lpstr>LDA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Clustering: Ego-splitting</vt:lpstr>
      <vt:lpstr>Ego-splitting Clustering</vt:lpstr>
      <vt:lpstr>Ego-splitting</vt:lpstr>
      <vt:lpstr>Ego-splitting Result</vt:lpstr>
      <vt:lpstr>Clustering: K-means</vt:lpstr>
      <vt:lpstr>Kmeans Clustering Context minning</vt:lpstr>
      <vt:lpstr>Kmeans clustering results</vt:lpstr>
      <vt:lpstr>Result Comparison</vt:lpstr>
      <vt:lpstr>Model Result Comparison</vt:lpstr>
      <vt:lpstr>Model Time effective comparison </vt:lpstr>
      <vt:lpstr>QA System Show</vt:lpstr>
      <vt:lpstr>PowerPoint 演示文稿</vt:lpstr>
      <vt:lpstr>1. Introduction  2. Data Exploration 3. TF-IDF 4. LDA 5. Ego-splitting Clustering 6. Kmeans-Clustering 7. Result Comparison 8. QA System 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运动三维人体动作评价方法研究与实现</dc:title>
  <dc:creator>TianRui</dc:creator>
  <cp:lastModifiedBy>Qiu, Xiaoyao</cp:lastModifiedBy>
  <cp:revision>48</cp:revision>
  <dcterms:created xsi:type="dcterms:W3CDTF">2022-02-27T02:08:44Z</dcterms:created>
  <dcterms:modified xsi:type="dcterms:W3CDTF">2023-10-21T16:23:49Z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2021-10-11T00:00:00Z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2022-02-27T00:00:00Z</vt:filetime>
  </property>
</Properties>
</file>